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77" r:id="rId3"/>
    <p:sldId id="260" r:id="rId4"/>
    <p:sldId id="258" r:id="rId5"/>
    <p:sldId id="269" r:id="rId6"/>
    <p:sldId id="271" r:id="rId7"/>
    <p:sldId id="261" r:id="rId8"/>
    <p:sldId id="264" r:id="rId9"/>
    <p:sldId id="276" r:id="rId10"/>
    <p:sldId id="266" r:id="rId11"/>
    <p:sldId id="267" r:id="rId12"/>
    <p:sldId id="262" r:id="rId13"/>
    <p:sldId id="263" r:id="rId14"/>
    <p:sldId id="259" r:id="rId15"/>
    <p:sldId id="270" r:id="rId16"/>
    <p:sldId id="282"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47ABAAC-0645-48F3-827A-FAD320F786D9}">
          <p14:sldIdLst>
            <p14:sldId id="256"/>
            <p14:sldId id="277"/>
            <p14:sldId id="260"/>
            <p14:sldId id="258"/>
            <p14:sldId id="269"/>
            <p14:sldId id="271"/>
            <p14:sldId id="261"/>
            <p14:sldId id="264"/>
            <p14:sldId id="276"/>
            <p14:sldId id="266"/>
            <p14:sldId id="267"/>
            <p14:sldId id="262"/>
            <p14:sldId id="263"/>
            <p14:sldId id="259"/>
            <p14:sldId id="270"/>
            <p14:sldId id="282"/>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0FB1"/>
    <a:srgbClr val="F17373"/>
    <a:srgbClr val="D24A4D"/>
    <a:srgbClr val="D10531"/>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autoAdjust="0"/>
    <p:restoredTop sz="72085" autoAdjust="0"/>
  </p:normalViewPr>
  <p:slideViewPr>
    <p:cSldViewPr snapToGrid="0">
      <p:cViewPr varScale="1">
        <p:scale>
          <a:sx n="78" d="100"/>
          <a:sy n="78" d="100"/>
        </p:scale>
        <p:origin x="978" y="90"/>
      </p:cViewPr>
      <p:guideLst/>
    </p:cSldViewPr>
  </p:slideViewPr>
  <p:notesTextViewPr>
    <p:cViewPr>
      <p:scale>
        <a:sx n="1" d="1"/>
        <a:sy n="1" d="1"/>
      </p:scale>
      <p:origin x="0" y="0"/>
    </p:cViewPr>
  </p:notesTextViewPr>
  <p:notesViewPr>
    <p:cSldViewPr snapToGrid="0">
      <p:cViewPr varScale="1">
        <p:scale>
          <a:sx n="67" d="100"/>
          <a:sy n="67" d="100"/>
        </p:scale>
        <p:origin x="5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02EBC20-27EC-4454-8F37-72FB5AC39F0C}" type="datetimeFigureOut">
              <a:rPr lang="nl-NL" smtClean="0"/>
              <a:t>25-11-19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CA9261-39B6-44AA-89A7-00DF32F33A54}" type="slidenum">
              <a:rPr lang="nl-NL" smtClean="0"/>
              <a:t>‹nr.›</a:t>
            </a:fld>
            <a:endParaRPr lang="nl-NL" dirty="0"/>
          </a:p>
        </p:txBody>
      </p:sp>
    </p:spTree>
    <p:extLst>
      <p:ext uri="{BB962C8B-B14F-4D97-AF65-F5344CB8AC3E}">
        <p14:creationId xmlns:p14="http://schemas.microsoft.com/office/powerpoint/2010/main" val="296895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80D6B4AA-B504-44FC-A683-1D1AB46E3B70}" type="datetimeFigureOut">
              <a:rPr lang="nl-NL" smtClean="0"/>
              <a:t>25-11-19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013F344E-2A24-40BB-A2EB-3A112F9B9340}" type="slidenum">
              <a:rPr lang="nl-NL" smtClean="0"/>
              <a:t>‹nr.›</a:t>
            </a:fld>
            <a:endParaRPr lang="nl-NL"/>
          </a:p>
        </p:txBody>
      </p:sp>
    </p:spTree>
    <p:extLst>
      <p:ext uri="{BB962C8B-B14F-4D97-AF65-F5344CB8AC3E}">
        <p14:creationId xmlns:p14="http://schemas.microsoft.com/office/powerpoint/2010/main" val="50598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lpdeskwater.nl/onderwerpen/water-ruimte/watertoetsproc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andeslagmetdeomgevingswet.nl/regelgeving/instrumenten/omgevingsvisie/wisselwerking-tuss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De</a:t>
            </a:r>
            <a:r>
              <a:rPr lang="nl-NL" b="1"/>
              <a:t> bedoeling van de presentatie van vandaag is u mee te nemen op een tocht door de omgevingswetgeving. </a:t>
            </a:r>
            <a:endParaRPr lang="nl-NL" b="1" dirty="0"/>
          </a:p>
          <a:p>
            <a:r>
              <a:rPr lang="nl-NL" b="1"/>
              <a:t>Het zal in de beschikbare tijd nooit lukken tot in detail volledig te zijn, en zal daarom beperkt zijn tot de relevante hoofdlijnen.</a:t>
            </a:r>
            <a:endParaRPr lang="nl-NL"/>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a:t>
            </a:fld>
            <a:endParaRPr lang="nl-NL"/>
          </a:p>
        </p:txBody>
      </p:sp>
    </p:spTree>
    <p:extLst>
      <p:ext uri="{BB962C8B-B14F-4D97-AF65-F5344CB8AC3E}">
        <p14:creationId xmlns:p14="http://schemas.microsoft.com/office/powerpoint/2010/main" val="313299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10</a:t>
            </a:fld>
            <a:endParaRPr lang="nl-NL"/>
          </a:p>
        </p:txBody>
      </p:sp>
    </p:spTree>
    <p:extLst>
      <p:ext uri="{BB962C8B-B14F-4D97-AF65-F5344CB8AC3E}">
        <p14:creationId xmlns:p14="http://schemas.microsoft.com/office/powerpoint/2010/main" val="180857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11</a:t>
            </a:fld>
            <a:endParaRPr lang="nl-NL"/>
          </a:p>
        </p:txBody>
      </p:sp>
    </p:spTree>
    <p:extLst>
      <p:ext uri="{BB962C8B-B14F-4D97-AF65-F5344CB8AC3E}">
        <p14:creationId xmlns:p14="http://schemas.microsoft.com/office/powerpoint/2010/main" val="207302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smtClean="0"/>
              <a:t>Rijk, provincies en gemeenten stellen ieder een omgevingsvisie op: </a:t>
            </a:r>
            <a:r>
              <a:rPr lang="nl-NL" b="1" dirty="0" smtClean="0"/>
              <a:t>een strategische visie voor de lange termijn voor de gehele fysieke leefomgeving.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smtClean="0"/>
              <a:t>Heeft </a:t>
            </a:r>
            <a:r>
              <a:rPr lang="nl-NL" b="1" dirty="0" smtClean="0"/>
              <a:t>betrekking op alle terreinen van de leefomgeving</a:t>
            </a:r>
            <a:r>
              <a:rPr lang="nl-NL" b="0" baseline="0" dirty="0" smtClean="0"/>
              <a:t> en </a:t>
            </a:r>
            <a:r>
              <a:rPr lang="nl-NL" b="0" dirty="0" smtClean="0"/>
              <a:t>gaat in op de </a:t>
            </a:r>
            <a:r>
              <a:rPr lang="nl-NL" b="1" dirty="0" smtClean="0"/>
              <a:t>samenhang tussen ruimte, water, milieu, natuur, landschap, verkeer en vervoer, infrastructuur en cultureel erfgoed.</a:t>
            </a:r>
          </a:p>
          <a:p>
            <a:r>
              <a:rPr lang="nl-NL" b="0" dirty="0" smtClean="0"/>
              <a:t>Daarbij</a:t>
            </a:r>
            <a:r>
              <a:rPr lang="nl-NL" b="0" baseline="0" dirty="0" smtClean="0"/>
              <a:t> </a:t>
            </a:r>
            <a:r>
              <a:rPr lang="nl-NL" b="1" dirty="0" smtClean="0"/>
              <a:t>rekening houden met de taken en bevoegdheden </a:t>
            </a:r>
            <a:r>
              <a:rPr lang="nl-NL" b="0" dirty="0" smtClean="0"/>
              <a:t>van </a:t>
            </a:r>
            <a:r>
              <a:rPr lang="nl-NL" b="1" dirty="0" smtClean="0"/>
              <a:t>andere bestuursorganen. </a:t>
            </a:r>
            <a:r>
              <a:rPr lang="nl-NL" b="0" i="1" dirty="0" smtClean="0"/>
              <a:t>artikel 2.2 Omgevingswet.</a:t>
            </a:r>
            <a:r>
              <a:rPr lang="nl-NL" b="0" i="1" baseline="0" dirty="0" smtClean="0"/>
              <a:t> </a:t>
            </a:r>
          </a:p>
          <a:p>
            <a:r>
              <a:rPr lang="nl-NL" b="1" dirty="0" smtClean="0"/>
              <a:t>Gemeenten </a:t>
            </a:r>
            <a:r>
              <a:rPr lang="nl-NL" b="0" dirty="0" smtClean="0"/>
              <a:t>moeten </a:t>
            </a:r>
            <a:r>
              <a:rPr lang="nl-NL" b="1" dirty="0" smtClean="0"/>
              <a:t>het waterbelang </a:t>
            </a:r>
            <a:r>
              <a:rPr lang="nl-NL" b="1" dirty="0" smtClean="0">
                <a:solidFill>
                  <a:schemeClr val="accent1">
                    <a:lumMod val="75000"/>
                  </a:schemeClr>
                </a:solidFill>
              </a:rPr>
              <a:t>(= </a:t>
            </a:r>
            <a:r>
              <a:rPr lang="nl-NL" b="1" dirty="0" smtClean="0">
                <a:solidFill>
                  <a:schemeClr val="accent1">
                    <a:lumMod val="75000"/>
                  </a:schemeClr>
                </a:solidFill>
                <a:hlinkClick r:id="rId3" tooltip="watertoetsproces in Helpdesk Water"/>
              </a:rPr>
              <a:t>w</a:t>
            </a:r>
            <a:r>
              <a:rPr lang="nl-NL" b="1" dirty="0" smtClean="0">
                <a:hlinkClick r:id="rId3" tooltip="watertoetsproces in Helpdesk Water"/>
              </a:rPr>
              <a:t>atertoets</a:t>
            </a:r>
            <a:r>
              <a:rPr lang="nl-NL" b="1" dirty="0" smtClean="0"/>
              <a:t>)</a:t>
            </a:r>
            <a:r>
              <a:rPr lang="nl-NL" b="1" baseline="0" dirty="0" smtClean="0"/>
              <a:t> </a:t>
            </a:r>
            <a:r>
              <a:rPr lang="nl-NL" b="1" dirty="0" smtClean="0"/>
              <a:t>betrekken in hun omgevingsvisies.</a:t>
            </a:r>
          </a:p>
          <a:p>
            <a:r>
              <a:rPr lang="nl-NL" b="1" dirty="0" smtClean="0"/>
              <a:t>Gemeenten </a:t>
            </a:r>
            <a:r>
              <a:rPr lang="nl-NL" b="0" dirty="0" smtClean="0"/>
              <a:t>moeten bij de </a:t>
            </a:r>
            <a:r>
              <a:rPr lang="nl-NL" b="1" dirty="0" smtClean="0"/>
              <a:t>totstandkoming van het omgevingsplan </a:t>
            </a:r>
            <a:r>
              <a:rPr lang="nl-NL" b="0" dirty="0" smtClean="0"/>
              <a:t>rekening houden met</a:t>
            </a:r>
            <a:r>
              <a:rPr lang="nl-NL" b="1" dirty="0" smtClean="0"/>
              <a:t> de gevolgen voor het beheer van watersystemen. </a:t>
            </a:r>
            <a:r>
              <a:rPr lang="nl-NL" b="0" i="1" dirty="0" smtClean="0"/>
              <a:t>artikel 5.37 Besluit kwaliteit leefomgeving (Bkl).</a:t>
            </a:r>
          </a:p>
          <a:p>
            <a:endParaRPr lang="nl-NL" b="1" dirty="0" smtClean="0">
              <a:solidFill>
                <a:srgbClr val="00B050"/>
              </a:solidFill>
            </a:endParaRPr>
          </a:p>
          <a:p>
            <a:r>
              <a:rPr lang="nl-NL" b="1" dirty="0" smtClean="0">
                <a:solidFill>
                  <a:srgbClr val="00B050"/>
                </a:solidFill>
              </a:rPr>
              <a:t>Omgevingsvisies</a:t>
            </a:r>
            <a:endParaRPr lang="nl-NL" b="1" dirty="0" smtClean="0">
              <a:solidFill>
                <a:srgbClr val="00B050"/>
              </a:solidFill>
            </a:endParaRPr>
          </a:p>
          <a:p>
            <a:r>
              <a:rPr lang="nl-NL" b="1" dirty="0" smtClean="0"/>
              <a:t>Rijk: </a:t>
            </a:r>
            <a:r>
              <a:rPr lang="nl-NL" dirty="0" smtClean="0"/>
              <a:t>Informatie over de Nationale Omgevingsvisie staat op de website van de NOVI. </a:t>
            </a:r>
          </a:p>
          <a:p>
            <a:r>
              <a:rPr lang="nl-NL" b="1" dirty="0" smtClean="0"/>
              <a:t>provincie: </a:t>
            </a:r>
            <a:r>
              <a:rPr lang="nl-NL" dirty="0" smtClean="0"/>
              <a:t>De provincie stelt een omgevings­visie voor haar hele grondgebied vast en werkt dit uit in verordeningen.</a:t>
            </a:r>
          </a:p>
          <a:p>
            <a:r>
              <a:rPr lang="nl-NL" b="1" dirty="0" smtClean="0"/>
              <a:t>gemeente: </a:t>
            </a:r>
            <a:r>
              <a:rPr lang="nl-NL" dirty="0" smtClean="0"/>
              <a:t>In een gemeentelijke omgevings­visie legt de gemeente haar langetermijnbeleid vast en werkt dit o.a. uit in het gemeentelijke omgevingsplan.</a:t>
            </a:r>
          </a:p>
          <a:p>
            <a:r>
              <a:rPr lang="nl-NL" b="1" dirty="0" smtClean="0"/>
              <a:t>Visie waterschappen:</a:t>
            </a:r>
            <a:r>
              <a:rPr lang="nl-NL" b="1" baseline="0" dirty="0" smtClean="0"/>
              <a:t> </a:t>
            </a:r>
            <a:r>
              <a:rPr lang="nl-NL" b="0" baseline="0" dirty="0" smtClean="0"/>
              <a:t>Zij kunnen</a:t>
            </a:r>
            <a:r>
              <a:rPr lang="nl-NL" dirty="0" smtClean="0"/>
              <a:t> </a:t>
            </a:r>
            <a:r>
              <a:rPr lang="nl-NL" b="1" dirty="0" smtClean="0"/>
              <a:t>geen omgevingsvisie maken</a:t>
            </a:r>
            <a:r>
              <a:rPr lang="nl-NL" dirty="0" smtClean="0"/>
              <a:t>, maar </a:t>
            </a:r>
            <a:r>
              <a:rPr lang="nl-NL" b="1" dirty="0" smtClean="0"/>
              <a:t>wel ambities vastleggen.</a:t>
            </a:r>
          </a:p>
          <a:p>
            <a:r>
              <a:rPr lang="nl-NL" dirty="0" smtClean="0">
                <a:hlinkClick r:id="rId4"/>
              </a:rPr>
              <a:t>https://aandeslagmetdeomgevingswet.nl/regelgeving/instrumenten/omgevingsvisie/wisselwerking-tussen/</a:t>
            </a:r>
            <a:endParaRPr lang="nl-NL" dirty="0" smtClean="0"/>
          </a:p>
          <a:p>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12</a:t>
            </a:fld>
            <a:endParaRPr lang="nl-NL"/>
          </a:p>
        </p:txBody>
      </p:sp>
    </p:spTree>
    <p:extLst>
      <p:ext uri="{BB962C8B-B14F-4D97-AF65-F5344CB8AC3E}">
        <p14:creationId xmlns:p14="http://schemas.microsoft.com/office/powerpoint/2010/main" val="343373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13</a:t>
            </a:fld>
            <a:endParaRPr lang="nl-NL"/>
          </a:p>
        </p:txBody>
      </p:sp>
    </p:spTree>
    <p:extLst>
      <p:ext uri="{BB962C8B-B14F-4D97-AF65-F5344CB8AC3E}">
        <p14:creationId xmlns:p14="http://schemas.microsoft.com/office/powerpoint/2010/main" val="263967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14</a:t>
            </a:fld>
            <a:endParaRPr lang="nl-NL"/>
          </a:p>
        </p:txBody>
      </p:sp>
    </p:spTree>
    <p:extLst>
      <p:ext uri="{BB962C8B-B14F-4D97-AF65-F5344CB8AC3E}">
        <p14:creationId xmlns:p14="http://schemas.microsoft.com/office/powerpoint/2010/main" val="404163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 regels </a:t>
            </a:r>
            <a:r>
              <a:rPr lang="nl-NL" b="1" dirty="0" smtClean="0"/>
              <a:t>voor </a:t>
            </a:r>
            <a:r>
              <a:rPr lang="nl-NL" b="1" dirty="0" smtClean="0"/>
              <a:t>bouwen van een drijvend </a:t>
            </a:r>
            <a:r>
              <a:rPr lang="nl-NL" b="1" dirty="0" smtClean="0"/>
              <a:t>bouwwerk </a:t>
            </a:r>
            <a:r>
              <a:rPr lang="nl-NL" b="1" dirty="0" smtClean="0"/>
              <a:t>zijn nu </a:t>
            </a:r>
            <a:r>
              <a:rPr lang="nl-NL" b="1" dirty="0" smtClean="0"/>
              <a:t>opgenomen in </a:t>
            </a:r>
            <a:r>
              <a:rPr lang="nl-NL" b="1" dirty="0" smtClean="0"/>
              <a:t>het Bouwbesluit 2012 en de meeste technische regels in de </a:t>
            </a:r>
            <a:r>
              <a:rPr lang="nl-NL" b="1" dirty="0" smtClean="0"/>
              <a:t>Bouwregeling.  </a:t>
            </a:r>
          </a:p>
          <a:p>
            <a:r>
              <a:rPr lang="nl-NL" b="1" dirty="0" smtClean="0"/>
              <a:t>Na 1-1-2021 zijn</a:t>
            </a:r>
            <a:r>
              <a:rPr lang="nl-NL" b="1" baseline="0" dirty="0" smtClean="0"/>
              <a:t> ze opgenomen in het Besluit kwaliteitsborging leefomgeving en Besluit bouwwerken leefomgeving.</a:t>
            </a:r>
          </a:p>
          <a:p>
            <a:endParaRPr lang="nl-NL" b="1" dirty="0" smtClean="0"/>
          </a:p>
          <a:p>
            <a:r>
              <a:rPr lang="nl-NL" b="1" dirty="0" smtClean="0"/>
              <a:t>Wat </a:t>
            </a:r>
            <a:r>
              <a:rPr lang="nl-NL" b="1" dirty="0" smtClean="0"/>
              <a:t>zijn de gevolgen </a:t>
            </a:r>
            <a:r>
              <a:rPr lang="nl-NL" b="1" dirty="0" smtClean="0"/>
              <a:t>voor verschillende overheden?</a:t>
            </a:r>
            <a:endParaRPr lang="nl-NL" b="1" dirty="0" smtClean="0"/>
          </a:p>
          <a:p>
            <a:r>
              <a:rPr lang="nl-NL" b="1" dirty="0" smtClean="0"/>
              <a:t>Zie: </a:t>
            </a:r>
            <a:r>
              <a:rPr lang="nl-NL" b="1" dirty="0" smtClean="0">
                <a:solidFill>
                  <a:srgbClr val="220FB1"/>
                </a:solidFill>
              </a:rPr>
              <a:t>https</a:t>
            </a:r>
            <a:r>
              <a:rPr lang="nl-NL" b="1" dirty="0" smtClean="0">
                <a:solidFill>
                  <a:srgbClr val="220FB1"/>
                </a:solidFill>
              </a:rPr>
              <a:t>://aandeslagmetdeomgevingswet.nl/regelgeving/instrumenten/omgevingsvisie/wisselwerking-tussen/</a:t>
            </a:r>
          </a:p>
          <a:p>
            <a:r>
              <a:rPr lang="nl-NL" b="1" dirty="0" smtClean="0"/>
              <a:t> </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15</a:t>
            </a:fld>
            <a:endParaRPr lang="nl-NL"/>
          </a:p>
        </p:txBody>
      </p:sp>
    </p:spTree>
    <p:extLst>
      <p:ext uri="{BB962C8B-B14F-4D97-AF65-F5344CB8AC3E}">
        <p14:creationId xmlns:p14="http://schemas.microsoft.com/office/powerpoint/2010/main" val="345866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Besluit bouwwerken leefomgeving, inclusief Nota van Toelichting (Nvt), geeft 64 treffers op de zoekopdracht “drijvend(e)”</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16</a:t>
            </a:fld>
            <a:endParaRPr lang="nl-NL"/>
          </a:p>
        </p:txBody>
      </p:sp>
    </p:spTree>
    <p:extLst>
      <p:ext uri="{BB962C8B-B14F-4D97-AF65-F5344CB8AC3E}">
        <p14:creationId xmlns:p14="http://schemas.microsoft.com/office/powerpoint/2010/main" val="374925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Voor</a:t>
            </a:r>
            <a:r>
              <a:rPr lang="nl-NL" b="1" baseline="0" dirty="0" smtClean="0"/>
              <a:t> </a:t>
            </a:r>
            <a:r>
              <a:rPr lang="nl-NL" b="1" baseline="0" dirty="0" smtClean="0"/>
              <a:t>vragen opmerkingen over de inhoud van de </a:t>
            </a:r>
            <a:r>
              <a:rPr lang="nl-NL" b="1" dirty="0" smtClean="0"/>
              <a:t>presentatie, </a:t>
            </a:r>
            <a:r>
              <a:rPr lang="nl-NL" b="1" dirty="0" smtClean="0"/>
              <a:t>of </a:t>
            </a:r>
            <a:r>
              <a:rPr lang="nl-NL" b="1" dirty="0" smtClean="0"/>
              <a:t>conclusies </a:t>
            </a:r>
            <a:r>
              <a:rPr lang="nl-NL" b="1" dirty="0" smtClean="0"/>
              <a:t>dan wel </a:t>
            </a:r>
            <a:r>
              <a:rPr lang="nl-NL" b="1" dirty="0" smtClean="0"/>
              <a:t>doorkijk naar de </a:t>
            </a:r>
            <a:r>
              <a:rPr lang="nl-NL" b="1" dirty="0" smtClean="0"/>
              <a:t>toekomst</a:t>
            </a:r>
            <a:r>
              <a:rPr lang="nl-NL" b="1" baseline="0" dirty="0" smtClean="0"/>
              <a:t> stuur een bericht, naar lwo@lwoorg.nl</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17</a:t>
            </a:fld>
            <a:endParaRPr lang="nl-NL"/>
          </a:p>
        </p:txBody>
      </p:sp>
    </p:spTree>
    <p:extLst>
      <p:ext uri="{BB962C8B-B14F-4D97-AF65-F5344CB8AC3E}">
        <p14:creationId xmlns:p14="http://schemas.microsoft.com/office/powerpoint/2010/main" val="419806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 omgevingswet is</a:t>
            </a:r>
            <a:r>
              <a:rPr lang="nl-NL" b="1" baseline="0" dirty="0" smtClean="0"/>
              <a:t> één van de grootste wetgevingsoperaties in onze geschiedenis!</a:t>
            </a:r>
          </a:p>
          <a:p>
            <a:r>
              <a:rPr lang="nl-NL" b="1" baseline="0" dirty="0" smtClean="0"/>
              <a:t>Terwijl de wet en haar uitvoeringsregelgevingen gemaakt worden, bereiden gemeentes, provincies, waterschappen en het Rijk zich al volop voor op haar komst.</a:t>
            </a:r>
          </a:p>
          <a:p>
            <a:endParaRPr lang="nl-NL" b="1" baseline="0" dirty="0" smtClean="0"/>
          </a:p>
          <a:p>
            <a:r>
              <a:rPr lang="nl-NL" b="1" baseline="0" dirty="0" smtClean="0"/>
              <a:t>Dat </a:t>
            </a:r>
            <a:r>
              <a:rPr lang="nl-NL" b="1" baseline="0" dirty="0" smtClean="0"/>
              <a:t>gebeurt </a:t>
            </a:r>
            <a:r>
              <a:rPr lang="nl-NL" sz="1600" b="1" u="sng" baseline="0" dirty="0" smtClean="0">
                <a:solidFill>
                  <a:srgbClr val="FF0000"/>
                </a:solidFill>
              </a:rPr>
              <a:t>sinds 2013</a:t>
            </a:r>
            <a:r>
              <a:rPr lang="nl-NL" b="1" baseline="0" dirty="0" smtClean="0"/>
              <a:t> in zo’n 150 Crisis en herstelwet (Chw) experimenten en in ruim 200 pilotprojecten.</a:t>
            </a:r>
          </a:p>
          <a:p>
            <a:endParaRPr lang="nl-NL" b="1" baseline="0" dirty="0" smtClean="0"/>
          </a:p>
          <a:p>
            <a:r>
              <a:rPr lang="nl-NL" b="1" baseline="0" dirty="0" smtClean="0"/>
              <a:t>Daarmee </a:t>
            </a:r>
            <a:r>
              <a:rPr lang="nl-NL" b="1" baseline="0" dirty="0" smtClean="0"/>
              <a:t>is de wijziging nu dus al 6 jaar onderweg en deze zou </a:t>
            </a:r>
            <a:r>
              <a:rPr lang="nl-NL" b="1" u="sng" baseline="0" dirty="0" smtClean="0">
                <a:solidFill>
                  <a:srgbClr val="FF0000"/>
                </a:solidFill>
              </a:rPr>
              <a:t>pas in 2029 afgerond </a:t>
            </a:r>
            <a:r>
              <a:rPr lang="nl-NL" b="1" baseline="0" dirty="0" smtClean="0"/>
              <a:t>moeten zijn</a:t>
            </a:r>
            <a:r>
              <a:rPr lang="nl-NL" b="1" baseline="0" dirty="0" smtClean="0"/>
              <a:t>!</a:t>
            </a:r>
            <a:endParaRPr lang="nl-NL" b="1" baseline="0" dirty="0" smtClean="0"/>
          </a:p>
          <a:p>
            <a:r>
              <a:rPr lang="nl-NL" b="1" baseline="0" dirty="0" smtClean="0"/>
              <a:t>Het resultaat moet worden: een andere werkwijze van het Rijk, de provincies, de gemeenten en de waterschappen.</a:t>
            </a:r>
          </a:p>
          <a:p>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2</a:t>
            </a:fld>
            <a:endParaRPr lang="nl-NL" dirty="0"/>
          </a:p>
        </p:txBody>
      </p:sp>
    </p:spTree>
    <p:extLst>
      <p:ext uri="{BB962C8B-B14F-4D97-AF65-F5344CB8AC3E}">
        <p14:creationId xmlns:p14="http://schemas.microsoft.com/office/powerpoint/2010/main" val="366921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solidFill>
                  <a:srgbClr val="FF0000"/>
                </a:solidFill>
              </a:rPr>
              <a:t>26 wetten en talloze regelgevingen </a:t>
            </a:r>
            <a:r>
              <a:rPr lang="nl-NL" b="1" dirty="0" smtClean="0"/>
              <a:t>zoals AMvB’s of verordeningen die in de loop der tijd </a:t>
            </a:r>
            <a:r>
              <a:rPr lang="nl-NL" b="1" baseline="0" dirty="0" smtClean="0"/>
              <a:t>zijn ontstaan zonder samenhang </a:t>
            </a:r>
            <a:r>
              <a:rPr lang="nl-NL" b="1" baseline="0" dirty="0" smtClean="0">
                <a:solidFill>
                  <a:srgbClr val="00B050"/>
                </a:solidFill>
              </a:rPr>
              <a:t>samengevoegd in één overkoepelend systeem</a:t>
            </a:r>
            <a:r>
              <a:rPr lang="nl-NL" b="1" baseline="0" dirty="0" smtClean="0"/>
              <a:t>.</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3</a:t>
            </a:fld>
            <a:endParaRPr lang="nl-NL"/>
          </a:p>
        </p:txBody>
      </p:sp>
    </p:spTree>
    <p:extLst>
      <p:ext uri="{BB962C8B-B14F-4D97-AF65-F5344CB8AC3E}">
        <p14:creationId xmlns:p14="http://schemas.microsoft.com/office/powerpoint/2010/main" val="144456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4</a:t>
            </a:fld>
            <a:endParaRPr lang="nl-NL"/>
          </a:p>
        </p:txBody>
      </p:sp>
    </p:spTree>
    <p:extLst>
      <p:ext uri="{BB962C8B-B14F-4D97-AF65-F5344CB8AC3E}">
        <p14:creationId xmlns:p14="http://schemas.microsoft.com/office/powerpoint/2010/main" val="311055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 </a:t>
            </a:r>
            <a:r>
              <a:rPr lang="nl-NL" b="1" dirty="0" smtClean="0">
                <a:solidFill>
                  <a:srgbClr val="00B050"/>
                </a:solidFill>
              </a:rPr>
              <a:t>zes </a:t>
            </a:r>
            <a:r>
              <a:rPr lang="nl-NL" b="1" dirty="0" smtClean="0">
                <a:solidFill>
                  <a:srgbClr val="00B050"/>
                </a:solidFill>
              </a:rPr>
              <a:t>instrumenten </a:t>
            </a:r>
            <a:r>
              <a:rPr lang="nl-NL" b="1" dirty="0" smtClean="0"/>
              <a:t>van de </a:t>
            </a:r>
            <a:r>
              <a:rPr lang="nl-NL" b="1" dirty="0" smtClean="0"/>
              <a:t>Omgevingswet</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5</a:t>
            </a:fld>
            <a:endParaRPr lang="nl-NL"/>
          </a:p>
        </p:txBody>
      </p:sp>
    </p:spTree>
    <p:extLst>
      <p:ext uri="{BB962C8B-B14F-4D97-AF65-F5344CB8AC3E}">
        <p14:creationId xmlns:p14="http://schemas.microsoft.com/office/powerpoint/2010/main" val="257368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6</a:t>
            </a:fld>
            <a:endParaRPr lang="nl-NL"/>
          </a:p>
        </p:txBody>
      </p:sp>
    </p:spTree>
    <p:extLst>
      <p:ext uri="{BB962C8B-B14F-4D97-AF65-F5344CB8AC3E}">
        <p14:creationId xmlns:p14="http://schemas.microsoft.com/office/powerpoint/2010/main" val="395713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7</a:t>
            </a:fld>
            <a:endParaRPr lang="nl-NL"/>
          </a:p>
        </p:txBody>
      </p:sp>
    </p:spTree>
    <p:extLst>
      <p:ext uri="{BB962C8B-B14F-4D97-AF65-F5344CB8AC3E}">
        <p14:creationId xmlns:p14="http://schemas.microsoft.com/office/powerpoint/2010/main" val="2779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solidFill>
                  <a:srgbClr val="220FB1"/>
                </a:solidFill>
              </a:rPr>
              <a:t>Hoe te zoeken in </a:t>
            </a:r>
            <a:r>
              <a:rPr lang="nl-NL" b="1" dirty="0" smtClean="0"/>
              <a:t>de (concept) wet- en regelgeving</a:t>
            </a:r>
            <a:r>
              <a:rPr lang="nl-NL" b="1" baseline="0" dirty="0" smtClean="0"/>
              <a:t>?</a:t>
            </a:r>
          </a:p>
          <a:p>
            <a:r>
              <a:rPr lang="nl-NL" b="1" baseline="0" dirty="0" smtClean="0"/>
              <a:t>Denk daarbij b.v. aan:</a:t>
            </a:r>
            <a:r>
              <a:rPr lang="nl-NL" b="1" dirty="0" smtClean="0"/>
              <a:t> bestemmingsplannen,  bestemmingsregels, de Keur en Leggers van het Waterschap, verordeningen van provincies en gemeenten enz…?</a:t>
            </a:r>
          </a:p>
          <a:p>
            <a:r>
              <a:rPr lang="nl-NL" b="1" dirty="0" smtClean="0"/>
              <a:t>Open de pagina op de computer of tablet, b.v. een tekst, een pdf-</a:t>
            </a:r>
            <a:r>
              <a:rPr lang="nl-NL" b="1" baseline="0" dirty="0" smtClean="0"/>
              <a:t> of word-document de een toetscombinatie </a:t>
            </a:r>
            <a:r>
              <a:rPr lang="nl-NL" b="1" dirty="0" smtClean="0"/>
              <a:t>intoetsen (een toetscombinatie</a:t>
            </a:r>
            <a:r>
              <a:rPr lang="nl-NL" b="1" baseline="0" dirty="0" smtClean="0"/>
              <a:t> is 2 of meer t</a:t>
            </a:r>
            <a:r>
              <a:rPr lang="nl-NL" b="1" dirty="0" smtClean="0"/>
              <a:t>oetsen tegelijkertijd indrukken).</a:t>
            </a:r>
          </a:p>
          <a:p>
            <a:r>
              <a:rPr lang="nl-NL" b="1" dirty="0" smtClean="0"/>
              <a:t>In</a:t>
            </a:r>
            <a:r>
              <a:rPr lang="nl-NL" b="1" baseline="0" dirty="0" smtClean="0"/>
              <a:t> dit geval de combinatie</a:t>
            </a:r>
            <a:r>
              <a:rPr lang="nl-NL" b="1" dirty="0" smtClean="0"/>
              <a:t> </a:t>
            </a:r>
            <a:r>
              <a:rPr lang="nl-NL" b="1" baseline="0" dirty="0" smtClean="0"/>
              <a:t>“ </a:t>
            </a:r>
            <a:r>
              <a:rPr lang="nl-NL" b="1" dirty="0" smtClean="0">
                <a:solidFill>
                  <a:srgbClr val="002060"/>
                </a:solidFill>
              </a:rPr>
              <a:t>Ctrl-F</a:t>
            </a:r>
            <a:r>
              <a:rPr lang="nl-NL" b="1" dirty="0" smtClean="0"/>
              <a:t> ” &gt; (F=</a:t>
            </a:r>
            <a:r>
              <a:rPr lang="nl-NL" b="1" dirty="0" err="1" smtClean="0"/>
              <a:t>find</a:t>
            </a:r>
            <a:r>
              <a:rPr lang="nl-NL" b="1" dirty="0" smtClean="0"/>
              <a:t>=vinden/zoeken).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In het nu</a:t>
            </a:r>
            <a:r>
              <a:rPr lang="nl-NL" b="1" baseline="0" dirty="0" smtClean="0"/>
              <a:t> geopende deelscherm aan de rechterkant van het scherm, </a:t>
            </a:r>
            <a:r>
              <a:rPr lang="nl-NL" b="1" dirty="0" smtClean="0"/>
              <a:t>in de zoekbalk een </a:t>
            </a:r>
            <a:r>
              <a:rPr lang="nl-NL" b="1" dirty="0" smtClean="0">
                <a:solidFill>
                  <a:srgbClr val="220FB1"/>
                </a:solidFill>
              </a:rPr>
              <a:t>zoekterm invoeren</a:t>
            </a:r>
            <a:r>
              <a:rPr lang="nl-NL"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Voorbeelden zijn;</a:t>
            </a:r>
            <a:r>
              <a:rPr lang="nl-NL" b="1" baseline="0" dirty="0" smtClean="0"/>
              <a:t> drijvend, ligplaats, woonboot/-boten, woonschip/-schepen, bouwwerk, steiger, loopplank, kade enz…..</a:t>
            </a:r>
            <a:endParaRPr lang="nl-NL" b="1" dirty="0" smtClean="0"/>
          </a:p>
          <a:p>
            <a:endParaRPr lang="nl-NL" b="1" dirty="0" smtClean="0"/>
          </a:p>
          <a:p>
            <a:r>
              <a:rPr lang="nl-NL" b="1" dirty="0" smtClean="0"/>
              <a:t>Vervolgens worden de resultaten van de zoekopdracht zichtbaar.</a:t>
            </a:r>
          </a:p>
          <a:p>
            <a:r>
              <a:rPr lang="nl-NL" b="1" dirty="0" smtClean="0"/>
              <a:t>Deze</a:t>
            </a:r>
            <a:r>
              <a:rPr lang="nl-NL" b="1" baseline="0" dirty="0" smtClean="0"/>
              <a:t> resultaten </a:t>
            </a:r>
            <a:r>
              <a:rPr lang="nl-NL" b="1" dirty="0" smtClean="0"/>
              <a:t>zijn één voor één aan te klikken met de muis,</a:t>
            </a:r>
            <a:r>
              <a:rPr lang="nl-NL" b="1" baseline="0" dirty="0" smtClean="0"/>
              <a:t> waarna de betreffende alinea/tekst of het artikel zal openen.</a:t>
            </a:r>
          </a:p>
          <a:p>
            <a:endParaRPr lang="nl-NL" b="1" baseline="0" dirty="0" smtClean="0"/>
          </a:p>
          <a:p>
            <a:r>
              <a:rPr lang="nl-NL" b="1" baseline="0" dirty="0" smtClean="0"/>
              <a:t>Door de tekst te selecteren/accentueren* en met toetscombinaties “ Ctrl C “ uit de tekst te kopiëren en met “ Ctrl V “ te plakken in een leeg word-document, kan de informatie gebundeld worden voor bestudering en naslag op een later moment.</a:t>
            </a:r>
          </a:p>
          <a:p>
            <a:endParaRPr lang="nl-NL" b="1" baseline="0" dirty="0" smtClean="0"/>
          </a:p>
          <a:p>
            <a:r>
              <a:rPr lang="nl-NL" sz="900" b="0" baseline="0" dirty="0" smtClean="0"/>
              <a:t>selecteren/accentueren* = (met de muis links voor de betreffende tekst klikken en de linker muisknop vasthouden nu naar rechts over de tekst trekken, waardoor deze grijs kleurt. Aan het eind van de te tekst nogmaals links klikken waarmee de tekst is geselecteerd)</a:t>
            </a:r>
            <a:endParaRPr lang="nl-NL" sz="900" b="0" dirty="0" smtClean="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8</a:t>
            </a:fld>
            <a:endParaRPr lang="nl-NL"/>
          </a:p>
        </p:txBody>
      </p:sp>
    </p:spTree>
    <p:extLst>
      <p:ext uri="{BB962C8B-B14F-4D97-AF65-F5344CB8AC3E}">
        <p14:creationId xmlns:p14="http://schemas.microsoft.com/office/powerpoint/2010/main" val="427927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a:t>
            </a:r>
            <a:r>
              <a:rPr lang="nl-NL" b="1" baseline="0" dirty="0" smtClean="0"/>
              <a:t> </a:t>
            </a:r>
            <a:r>
              <a:rPr lang="nl-NL" b="1" dirty="0" smtClean="0"/>
              <a:t>bruidsschat bevat de nu centraal vastgestelde regelgeving die na 2021, al dan niet gewijzigd moeten worden toegevoegd aan het omgevingsplan of de waterschapsverordening</a:t>
            </a:r>
            <a:endParaRPr lang="nl-NL" b="1" dirty="0"/>
          </a:p>
        </p:txBody>
      </p:sp>
      <p:sp>
        <p:nvSpPr>
          <p:cNvPr id="4" name="Tijdelijke aanduiding voor dianummer 3"/>
          <p:cNvSpPr>
            <a:spLocks noGrp="1"/>
          </p:cNvSpPr>
          <p:nvPr>
            <p:ph type="sldNum" sz="quarter" idx="10"/>
          </p:nvPr>
        </p:nvSpPr>
        <p:spPr/>
        <p:txBody>
          <a:bodyPr/>
          <a:lstStyle/>
          <a:p>
            <a:fld id="{013F344E-2A24-40BB-A2EB-3A112F9B9340}" type="slidenum">
              <a:rPr lang="nl-NL" smtClean="0"/>
              <a:t>9</a:t>
            </a:fld>
            <a:endParaRPr lang="nl-NL"/>
          </a:p>
        </p:txBody>
      </p:sp>
    </p:spTree>
    <p:extLst>
      <p:ext uri="{BB962C8B-B14F-4D97-AF65-F5344CB8AC3E}">
        <p14:creationId xmlns:p14="http://schemas.microsoft.com/office/powerpoint/2010/main" val="210895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401045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195325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398488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277210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20066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47B8E68-2F0F-49E3-9599-08F021BB12E9}" type="datetimeFigureOut">
              <a:rPr lang="nl-NL" smtClean="0"/>
              <a:t>25-11-19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411286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47B8E68-2F0F-49E3-9599-08F021BB12E9}" type="datetimeFigureOut">
              <a:rPr lang="nl-NL" smtClean="0"/>
              <a:t>25-11-19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233688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47B8E68-2F0F-49E3-9599-08F021BB12E9}" type="datetimeFigureOut">
              <a:rPr lang="nl-NL" smtClean="0"/>
              <a:t>25-11-19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249293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47B8E68-2F0F-49E3-9599-08F021BB12E9}" type="datetimeFigureOut">
              <a:rPr lang="nl-NL" smtClean="0"/>
              <a:t>25-11-19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46052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47B8E68-2F0F-49E3-9599-08F021BB12E9}" type="datetimeFigureOut">
              <a:rPr lang="nl-NL" smtClean="0"/>
              <a:t>25-11-19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33282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47B8E68-2F0F-49E3-9599-08F021BB12E9}" type="datetimeFigureOut">
              <a:rPr lang="nl-NL" smtClean="0"/>
              <a:t>25-11-19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C12B72-7CE3-4D67-936A-F6076F58821D}" type="slidenum">
              <a:rPr lang="nl-NL" smtClean="0"/>
              <a:t>‹nr.›</a:t>
            </a:fld>
            <a:endParaRPr lang="nl-NL"/>
          </a:p>
        </p:txBody>
      </p:sp>
    </p:spTree>
    <p:extLst>
      <p:ext uri="{BB962C8B-B14F-4D97-AF65-F5344CB8AC3E}">
        <p14:creationId xmlns:p14="http://schemas.microsoft.com/office/powerpoint/2010/main" val="33615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B8E68-2F0F-49E3-9599-08F021BB12E9}" type="datetimeFigureOut">
              <a:rPr lang="nl-NL" smtClean="0"/>
              <a:t>25-11-19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12B72-7CE3-4D67-936A-F6076F58821D}" type="slidenum">
              <a:rPr lang="nl-NL" smtClean="0"/>
              <a:t>‹nr.›</a:t>
            </a:fld>
            <a:endParaRPr lang="nl-NL"/>
          </a:p>
        </p:txBody>
      </p:sp>
    </p:spTree>
    <p:extLst>
      <p:ext uri="{BB962C8B-B14F-4D97-AF65-F5344CB8AC3E}">
        <p14:creationId xmlns:p14="http://schemas.microsoft.com/office/powerpoint/2010/main" val="32529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ijnomgevingsvisie.n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tif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0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444625" y="860424"/>
            <a:ext cx="9144000" cy="1452563"/>
          </a:xfrm>
        </p:spPr>
        <p:txBody>
          <a:bodyPr>
            <a:normAutofit/>
          </a:bodyPr>
          <a:lstStyle/>
          <a:p>
            <a:r>
              <a:rPr lang="nl-NL" sz="9600" dirty="0">
                <a:solidFill>
                  <a:srgbClr val="70AD47"/>
                </a:solidFill>
              </a:rPr>
              <a:t>De</a:t>
            </a:r>
            <a:r>
              <a:rPr lang="nl-NL" sz="9600" dirty="0">
                <a:solidFill>
                  <a:srgbClr val="00B050"/>
                </a:solidFill>
              </a:rPr>
              <a:t> </a:t>
            </a:r>
            <a:r>
              <a:rPr lang="nl-NL" sz="9600" dirty="0">
                <a:solidFill>
                  <a:srgbClr val="70AD47"/>
                </a:solidFill>
              </a:rPr>
              <a:t>Omgevingswet</a:t>
            </a:r>
            <a:endParaRPr lang="nl-NL" sz="9600" b="1" dirty="0">
              <a:solidFill>
                <a:srgbClr val="00B050"/>
              </a:solidFill>
            </a:endParaRPr>
          </a:p>
        </p:txBody>
      </p:sp>
      <p:sp>
        <p:nvSpPr>
          <p:cNvPr id="5" name="Ondertitel 4"/>
          <p:cNvSpPr>
            <a:spLocks noGrp="1"/>
          </p:cNvSpPr>
          <p:nvPr>
            <p:ph type="subTitle" idx="1"/>
          </p:nvPr>
        </p:nvSpPr>
        <p:spPr>
          <a:xfrm>
            <a:off x="1609859" y="3458445"/>
            <a:ext cx="7816477" cy="684212"/>
          </a:xfrm>
        </p:spPr>
        <p:txBody>
          <a:bodyPr>
            <a:noAutofit/>
          </a:bodyPr>
          <a:lstStyle/>
          <a:p>
            <a:pPr>
              <a:lnSpc>
                <a:spcPct val="100000"/>
              </a:lnSpc>
            </a:pPr>
            <a:r>
              <a:rPr lang="nl-NL" sz="4000" dirty="0">
                <a:solidFill>
                  <a:srgbClr val="FF0000"/>
                </a:solidFill>
              </a:rPr>
              <a:t>WAT U ZOAL </a:t>
            </a:r>
            <a:r>
              <a:rPr lang="nl-NL" sz="4000" dirty="0" smtClean="0">
                <a:solidFill>
                  <a:srgbClr val="FF0000"/>
                </a:solidFill>
              </a:rPr>
              <a:t>MOET </a:t>
            </a:r>
            <a:r>
              <a:rPr lang="nl-NL" sz="4000" dirty="0">
                <a:solidFill>
                  <a:srgbClr val="FF0000"/>
                </a:solidFill>
              </a:rPr>
              <a:t>WETEN!</a:t>
            </a:r>
            <a:endParaRPr lang="nl-NL" sz="4400" dirty="0">
              <a:solidFill>
                <a:srgbClr val="FF0000"/>
              </a:solidFill>
            </a:endParaRPr>
          </a:p>
        </p:txBody>
      </p:sp>
    </p:spTree>
    <p:extLst>
      <p:ext uri="{BB962C8B-B14F-4D97-AF65-F5344CB8AC3E}">
        <p14:creationId xmlns:p14="http://schemas.microsoft.com/office/powerpoint/2010/main" val="2614448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3829109">
            <a:off x="-513977" y="1150440"/>
            <a:ext cx="3022600" cy="736601"/>
          </a:xfrm>
          <a:prstGeom prst="rect">
            <a:avLst/>
          </a:prstGeom>
        </p:spPr>
      </p:pic>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33550" y="123825"/>
            <a:ext cx="10648010" cy="6591300"/>
          </a:xfrm>
          <a:prstGeom prst="rect">
            <a:avLst/>
          </a:prstGeom>
        </p:spPr>
      </p:pic>
    </p:spTree>
    <p:extLst>
      <p:ext uri="{BB962C8B-B14F-4D97-AF65-F5344CB8AC3E}">
        <p14:creationId xmlns:p14="http://schemas.microsoft.com/office/powerpoint/2010/main" val="153837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43" t="14641" r="5222"/>
          <a:stretch/>
        </p:blipFill>
        <p:spPr>
          <a:xfrm>
            <a:off x="1438275" y="0"/>
            <a:ext cx="10418843" cy="6625508"/>
          </a:xfrm>
        </p:spPr>
      </p:pic>
      <p:pic>
        <p:nvPicPr>
          <p:cNvPr id="7" name="Tijdelijke aanduiding voor afbeelding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a:stretch/>
        </p:blipFill>
        <p:spPr>
          <a:xfrm rot="3829109">
            <a:off x="-410310" y="1225408"/>
            <a:ext cx="3022600" cy="736601"/>
          </a:xfrm>
        </p:spPr>
      </p:pic>
    </p:spTree>
    <p:extLst>
      <p:ext uri="{BB962C8B-B14F-4D97-AF65-F5344CB8AC3E}">
        <p14:creationId xmlns:p14="http://schemas.microsoft.com/office/powerpoint/2010/main" val="395426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8954"/>
            <a:ext cx="10515600" cy="981075"/>
          </a:xfrm>
        </p:spPr>
        <p:txBody>
          <a:bodyPr>
            <a:normAutofit/>
          </a:bodyPr>
          <a:lstStyle/>
          <a:p>
            <a:r>
              <a:rPr lang="nl-NL" sz="6000" b="1" dirty="0" smtClean="0">
                <a:solidFill>
                  <a:srgbClr val="FFC000"/>
                </a:solidFill>
              </a:rPr>
              <a:t>De Omgevingsvisie</a:t>
            </a:r>
          </a:p>
        </p:txBody>
      </p:sp>
      <p:sp>
        <p:nvSpPr>
          <p:cNvPr id="3" name="Tijdelijke aanduiding voor inhoud 2"/>
          <p:cNvSpPr>
            <a:spLocks noGrp="1"/>
          </p:cNvSpPr>
          <p:nvPr>
            <p:ph idx="1"/>
          </p:nvPr>
        </p:nvSpPr>
        <p:spPr>
          <a:xfrm>
            <a:off x="824248" y="1078113"/>
            <a:ext cx="10515600" cy="5779887"/>
          </a:xfrm>
        </p:spPr>
        <p:txBody>
          <a:bodyPr>
            <a:normAutofit fontScale="70000" lnSpcReduction="20000"/>
          </a:bodyPr>
          <a:lstStyle/>
          <a:p>
            <a:pPr marL="0" indent="0">
              <a:lnSpc>
                <a:spcPct val="170000"/>
              </a:lnSpc>
              <a:buNone/>
            </a:pPr>
            <a:r>
              <a:rPr lang="nl-NL" dirty="0" smtClean="0">
                <a:solidFill>
                  <a:srgbClr val="002060"/>
                </a:solidFill>
              </a:rPr>
              <a:t>De </a:t>
            </a:r>
            <a:r>
              <a:rPr lang="nl-NL" b="1" dirty="0" smtClean="0">
                <a:solidFill>
                  <a:srgbClr val="002060"/>
                </a:solidFill>
              </a:rPr>
              <a:t>Omgevingswet vraagt </a:t>
            </a:r>
            <a:r>
              <a:rPr lang="nl-NL" dirty="0" smtClean="0">
                <a:solidFill>
                  <a:srgbClr val="002060"/>
                </a:solidFill>
              </a:rPr>
              <a:t>van de overheid om </a:t>
            </a:r>
            <a:r>
              <a:rPr lang="nl-NL" b="1" dirty="0" smtClean="0">
                <a:solidFill>
                  <a:srgbClr val="002060"/>
                </a:solidFill>
              </a:rPr>
              <a:t>een omgevingsvisie op te stellen</a:t>
            </a:r>
            <a:r>
              <a:rPr lang="nl-NL" dirty="0" smtClean="0">
                <a:solidFill>
                  <a:srgbClr val="002060"/>
                </a:solidFill>
              </a:rPr>
              <a:t> die weergeeft hoe </a:t>
            </a:r>
            <a:r>
              <a:rPr lang="nl-NL" b="1" dirty="0" smtClean="0">
                <a:solidFill>
                  <a:srgbClr val="002060"/>
                </a:solidFill>
              </a:rPr>
              <a:t>nu en in de toekomst</a:t>
            </a:r>
            <a:r>
              <a:rPr lang="nl-NL" dirty="0" smtClean="0">
                <a:solidFill>
                  <a:srgbClr val="002060"/>
                </a:solidFill>
              </a:rPr>
              <a:t> wordt </a:t>
            </a:r>
            <a:r>
              <a:rPr lang="nl-NL" b="1" dirty="0" smtClean="0">
                <a:solidFill>
                  <a:srgbClr val="002060"/>
                </a:solidFill>
              </a:rPr>
              <a:t>omgaan met ontwikkelingen in de fysieke leefomgeving</a:t>
            </a:r>
            <a:r>
              <a:rPr lang="nl-NL" dirty="0" smtClean="0">
                <a:solidFill>
                  <a:srgbClr val="002060"/>
                </a:solidFill>
              </a:rPr>
              <a:t>.</a:t>
            </a:r>
          </a:p>
          <a:p>
            <a:pPr marL="2743200" lvl="6" indent="0">
              <a:buNone/>
            </a:pPr>
            <a:endParaRPr lang="nl-NL" dirty="0">
              <a:solidFill>
                <a:srgbClr val="FFC000"/>
              </a:solidFill>
            </a:endParaRPr>
          </a:p>
          <a:p>
            <a:pPr marL="2066925" lvl="6" indent="0">
              <a:buNone/>
            </a:pPr>
            <a:r>
              <a:rPr lang="nl-NL" sz="4600" b="1" dirty="0" smtClean="0">
                <a:solidFill>
                  <a:srgbClr val="FFC000"/>
                </a:solidFill>
              </a:rPr>
              <a:t>Dit betreft: </a:t>
            </a:r>
          </a:p>
          <a:p>
            <a:pPr marL="4391025" lvl="8" indent="-447675">
              <a:lnSpc>
                <a:spcPct val="120000"/>
              </a:lnSpc>
            </a:pPr>
            <a:r>
              <a:rPr lang="nl-NL" sz="3400" b="1" dirty="0" smtClean="0">
                <a:solidFill>
                  <a:srgbClr val="FFC000"/>
                </a:solidFill>
              </a:rPr>
              <a:t>het Rijk</a:t>
            </a:r>
          </a:p>
          <a:p>
            <a:pPr marL="4391025" lvl="8" indent="-447675">
              <a:lnSpc>
                <a:spcPct val="120000"/>
              </a:lnSpc>
            </a:pPr>
            <a:r>
              <a:rPr lang="nl-NL" sz="3400" b="1" dirty="0" smtClean="0">
                <a:solidFill>
                  <a:srgbClr val="FFC000"/>
                </a:solidFill>
              </a:rPr>
              <a:t>alle gemeenten </a:t>
            </a:r>
          </a:p>
          <a:p>
            <a:pPr marL="4391025" lvl="8" indent="-447675">
              <a:lnSpc>
                <a:spcPct val="120000"/>
              </a:lnSpc>
            </a:pPr>
            <a:r>
              <a:rPr lang="nl-NL" sz="3400" b="1" dirty="0">
                <a:solidFill>
                  <a:srgbClr val="FFC000"/>
                </a:solidFill>
              </a:rPr>
              <a:t>a</a:t>
            </a:r>
            <a:r>
              <a:rPr lang="nl-NL" sz="3400" b="1" dirty="0" smtClean="0">
                <a:solidFill>
                  <a:srgbClr val="FFC000"/>
                </a:solidFill>
              </a:rPr>
              <a:t>lle provincies </a:t>
            </a:r>
          </a:p>
          <a:p>
            <a:pPr marL="4391025" lvl="8" indent="-447675">
              <a:lnSpc>
                <a:spcPct val="120000"/>
              </a:lnSpc>
            </a:pPr>
            <a:r>
              <a:rPr lang="nl-NL" sz="3400" b="1" dirty="0" smtClean="0">
                <a:solidFill>
                  <a:srgbClr val="FFC000"/>
                </a:solidFill>
              </a:rPr>
              <a:t>(ambities waterschappen)</a:t>
            </a:r>
          </a:p>
          <a:p>
            <a:pPr marL="0" indent="0">
              <a:lnSpc>
                <a:spcPct val="170000"/>
              </a:lnSpc>
              <a:buNone/>
            </a:pPr>
            <a:r>
              <a:rPr lang="nl-NL" i="1" dirty="0" smtClean="0">
                <a:solidFill>
                  <a:srgbClr val="002060"/>
                </a:solidFill>
              </a:rPr>
              <a:t>Een omgevingsvisie is een </a:t>
            </a:r>
            <a:r>
              <a:rPr lang="nl-NL" b="1" i="1" dirty="0" smtClean="0">
                <a:solidFill>
                  <a:srgbClr val="00B050"/>
                </a:solidFill>
              </a:rPr>
              <a:t>verhaal, beeld of website</a:t>
            </a:r>
            <a:r>
              <a:rPr lang="nl-NL" i="1" dirty="0" smtClean="0">
                <a:solidFill>
                  <a:srgbClr val="002060"/>
                </a:solidFill>
              </a:rPr>
              <a:t> waarop de gemeente </a:t>
            </a:r>
            <a:r>
              <a:rPr lang="nl-NL" b="1" i="1" dirty="0" smtClean="0">
                <a:solidFill>
                  <a:srgbClr val="00B050"/>
                </a:solidFill>
              </a:rPr>
              <a:t>laat zien hoe </a:t>
            </a:r>
            <a:r>
              <a:rPr lang="nl-NL" b="1" i="1" dirty="0" smtClean="0"/>
              <a:t>ze</a:t>
            </a:r>
            <a:r>
              <a:rPr lang="nl-NL" b="1" i="1" dirty="0" smtClean="0">
                <a:solidFill>
                  <a:srgbClr val="00B050"/>
                </a:solidFill>
              </a:rPr>
              <a:t> de fysieke leefomgeving </a:t>
            </a:r>
            <a:r>
              <a:rPr lang="nl-NL" b="1" i="1" dirty="0" smtClean="0"/>
              <a:t>wil i</a:t>
            </a:r>
            <a:r>
              <a:rPr lang="nl-NL" b="1" i="1" dirty="0" smtClean="0">
                <a:solidFill>
                  <a:srgbClr val="00B050"/>
                </a:solidFill>
              </a:rPr>
              <a:t>nrichten</a:t>
            </a:r>
            <a:r>
              <a:rPr lang="nl-NL" i="1" dirty="0" smtClean="0">
                <a:solidFill>
                  <a:srgbClr val="002060"/>
                </a:solidFill>
              </a:rPr>
              <a:t>. </a:t>
            </a:r>
          </a:p>
          <a:p>
            <a:pPr marL="0" indent="0">
              <a:lnSpc>
                <a:spcPct val="170000"/>
              </a:lnSpc>
              <a:buNone/>
            </a:pPr>
            <a:r>
              <a:rPr lang="nl-NL" i="1" dirty="0" smtClean="0">
                <a:solidFill>
                  <a:srgbClr val="002060"/>
                </a:solidFill>
              </a:rPr>
              <a:t>Met </a:t>
            </a:r>
            <a:r>
              <a:rPr lang="nl-NL" b="1" i="1" dirty="0" smtClean="0">
                <a:solidFill>
                  <a:srgbClr val="00B050"/>
                </a:solidFill>
              </a:rPr>
              <a:t>fysieke leefomgeving </a:t>
            </a:r>
            <a:r>
              <a:rPr lang="nl-NL" i="1" dirty="0" smtClean="0">
                <a:solidFill>
                  <a:srgbClr val="002060"/>
                </a:solidFill>
              </a:rPr>
              <a:t>wordt </a:t>
            </a:r>
            <a:r>
              <a:rPr lang="nl-NL" b="1" i="1" dirty="0" smtClean="0">
                <a:solidFill>
                  <a:srgbClr val="00B050"/>
                </a:solidFill>
              </a:rPr>
              <a:t>alles bedoeld</a:t>
            </a:r>
            <a:r>
              <a:rPr lang="nl-NL" i="1" dirty="0" smtClean="0">
                <a:solidFill>
                  <a:srgbClr val="002060"/>
                </a:solidFill>
              </a:rPr>
              <a:t> dat </a:t>
            </a:r>
            <a:r>
              <a:rPr lang="nl-NL" b="1" i="1" dirty="0" smtClean="0">
                <a:solidFill>
                  <a:srgbClr val="00B050"/>
                </a:solidFill>
              </a:rPr>
              <a:t>nodig</a:t>
            </a:r>
            <a:r>
              <a:rPr lang="nl-NL" i="1" dirty="0" smtClean="0">
                <a:solidFill>
                  <a:srgbClr val="002060"/>
                </a:solidFill>
              </a:rPr>
              <a:t> is </a:t>
            </a:r>
            <a:r>
              <a:rPr lang="nl-NL" b="1" i="1" dirty="0" smtClean="0">
                <a:solidFill>
                  <a:srgbClr val="00B050"/>
                </a:solidFill>
              </a:rPr>
              <a:t>om</a:t>
            </a:r>
            <a:r>
              <a:rPr lang="nl-NL" i="1" dirty="0" smtClean="0">
                <a:solidFill>
                  <a:srgbClr val="002060"/>
                </a:solidFill>
              </a:rPr>
              <a:t> hier te kunnen hier </a:t>
            </a:r>
            <a:r>
              <a:rPr lang="nl-NL" b="1" i="1" dirty="0" smtClean="0">
                <a:solidFill>
                  <a:srgbClr val="00B050"/>
                </a:solidFill>
              </a:rPr>
              <a:t>te leven, wonen, werken, studeren, recreëren zoals water, lucht, bodem, natuur, wegen en gebouwen</a:t>
            </a:r>
            <a:r>
              <a:rPr lang="nl-NL" i="1" dirty="0" smtClean="0">
                <a:solidFill>
                  <a:srgbClr val="002060"/>
                </a:solidFill>
              </a:rPr>
              <a:t>.</a:t>
            </a:r>
          </a:p>
        </p:txBody>
      </p:sp>
    </p:spTree>
    <p:extLst>
      <p:ext uri="{BB962C8B-B14F-4D97-AF65-F5344CB8AC3E}">
        <p14:creationId xmlns:p14="http://schemas.microsoft.com/office/powerpoint/2010/main" val="309200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787852">
            <a:off x="1752068" y="345057"/>
            <a:ext cx="628823" cy="6142007"/>
          </a:xfrm>
        </p:spPr>
        <p:txBody>
          <a:bodyPr>
            <a:normAutofit/>
          </a:bodyPr>
          <a:lstStyle/>
          <a:p>
            <a:pPr algn="ctr"/>
            <a:r>
              <a:rPr lang="nl-NL" sz="3600" b="1" dirty="0">
                <a:solidFill>
                  <a:srgbClr val="00B0F0"/>
                </a:solidFill>
                <a:latin typeface="+mn-lt"/>
                <a:ea typeface="+mn-ea"/>
                <a:cs typeface="+mn-cs"/>
              </a:rPr>
              <a:t>O</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M</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G</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E</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V</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I</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G</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S</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P</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L</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A</a:t>
            </a:r>
            <a:br>
              <a:rPr lang="nl-NL" sz="3600" b="1" dirty="0">
                <a:solidFill>
                  <a:srgbClr val="00B0F0"/>
                </a:solidFill>
                <a:latin typeface="+mn-lt"/>
                <a:ea typeface="+mn-ea"/>
                <a:cs typeface="+mn-cs"/>
              </a:rPr>
            </a:br>
            <a:r>
              <a:rPr lang="nl-NL" sz="3600" b="1" dirty="0">
                <a:solidFill>
                  <a:srgbClr val="00B0F0"/>
                </a:solidFill>
                <a:latin typeface="+mn-lt"/>
                <a:ea typeface="+mn-ea"/>
                <a:cs typeface="+mn-cs"/>
              </a:rPr>
              <a:t>N</a:t>
            </a:r>
          </a:p>
        </p:txBody>
      </p:sp>
      <p:sp>
        <p:nvSpPr>
          <p:cNvPr id="3" name="Tijdelijke aanduiding voor inhoud 2"/>
          <p:cNvSpPr>
            <a:spLocks noGrp="1"/>
          </p:cNvSpPr>
          <p:nvPr>
            <p:ph idx="1"/>
          </p:nvPr>
        </p:nvSpPr>
        <p:spPr>
          <a:xfrm>
            <a:off x="3369972" y="819146"/>
            <a:ext cx="8822028" cy="5331854"/>
          </a:xfrm>
        </p:spPr>
        <p:txBody>
          <a:bodyPr>
            <a:normAutofit fontScale="92500" lnSpcReduction="10000"/>
          </a:bodyPr>
          <a:lstStyle/>
          <a:p>
            <a:pPr>
              <a:buFont typeface="Wingdings" panose="05000000000000000000" pitchFamily="2" charset="2"/>
              <a:buChar char="Ø"/>
            </a:pPr>
            <a:r>
              <a:rPr lang="nl-NL" b="1" dirty="0" smtClean="0">
                <a:solidFill>
                  <a:srgbClr val="00B050"/>
                </a:solidFill>
              </a:rPr>
              <a:t>Op </a:t>
            </a:r>
            <a:r>
              <a:rPr lang="nl-NL" b="1" dirty="0">
                <a:solidFill>
                  <a:srgbClr val="00B050"/>
                </a:solidFill>
              </a:rPr>
              <a:t>dit moment </a:t>
            </a:r>
            <a:r>
              <a:rPr lang="nl-NL" dirty="0" smtClean="0">
                <a:solidFill>
                  <a:srgbClr val="00B050"/>
                </a:solidFill>
              </a:rPr>
              <a:t>worden </a:t>
            </a:r>
            <a:r>
              <a:rPr lang="nl-NL" b="1" dirty="0" smtClean="0">
                <a:solidFill>
                  <a:srgbClr val="00B050"/>
                </a:solidFill>
              </a:rPr>
              <a:t>alle regels</a:t>
            </a:r>
            <a:r>
              <a:rPr lang="nl-NL" dirty="0" smtClean="0">
                <a:solidFill>
                  <a:srgbClr val="00B050"/>
                </a:solidFill>
              </a:rPr>
              <a:t> voor de inrichting van de fysieke omgeving vastgelegd in ruimtelijke plannen zoals </a:t>
            </a:r>
            <a:r>
              <a:rPr lang="nl-NL" b="1" dirty="0" smtClean="0">
                <a:solidFill>
                  <a:srgbClr val="00B050"/>
                </a:solidFill>
              </a:rPr>
              <a:t>in bestemmingsplannen</a:t>
            </a:r>
            <a:r>
              <a:rPr lang="nl-NL" dirty="0" smtClean="0">
                <a:solidFill>
                  <a:srgbClr val="00B050"/>
                </a:solidFill>
              </a:rPr>
              <a:t>.</a:t>
            </a:r>
          </a:p>
          <a:p>
            <a:pPr>
              <a:buFont typeface="Wingdings" panose="05000000000000000000" pitchFamily="2" charset="2"/>
              <a:buChar char="Ø"/>
            </a:pPr>
            <a:endParaRPr lang="nl-NL" dirty="0" smtClean="0">
              <a:solidFill>
                <a:srgbClr val="00B050"/>
              </a:solidFill>
            </a:endParaRPr>
          </a:p>
          <a:p>
            <a:pPr>
              <a:buFont typeface="Wingdings" panose="05000000000000000000" pitchFamily="2" charset="2"/>
              <a:buChar char="Ø"/>
            </a:pPr>
            <a:r>
              <a:rPr lang="nl-NL" dirty="0" smtClean="0">
                <a:solidFill>
                  <a:srgbClr val="00B050"/>
                </a:solidFill>
              </a:rPr>
              <a:t>Dus op dit moment hebben we voor </a:t>
            </a:r>
            <a:r>
              <a:rPr lang="nl-NL" b="1" dirty="0" smtClean="0">
                <a:solidFill>
                  <a:srgbClr val="00B050"/>
                </a:solidFill>
              </a:rPr>
              <a:t>iedere</a:t>
            </a:r>
            <a:r>
              <a:rPr lang="nl-NL" dirty="0" smtClean="0">
                <a:solidFill>
                  <a:srgbClr val="00B050"/>
                </a:solidFill>
              </a:rPr>
              <a:t> </a:t>
            </a:r>
            <a:r>
              <a:rPr lang="nl-NL" b="1" dirty="0" smtClean="0">
                <a:solidFill>
                  <a:srgbClr val="00B050"/>
                </a:solidFill>
              </a:rPr>
              <a:t>wijk</a:t>
            </a:r>
            <a:r>
              <a:rPr lang="nl-NL" dirty="0" smtClean="0">
                <a:solidFill>
                  <a:srgbClr val="00B050"/>
                </a:solidFill>
              </a:rPr>
              <a:t> een </a:t>
            </a:r>
            <a:r>
              <a:rPr lang="nl-NL" b="1" dirty="0" smtClean="0">
                <a:solidFill>
                  <a:srgbClr val="00B050"/>
                </a:solidFill>
              </a:rPr>
              <a:t>eigen bestemmingsplan</a:t>
            </a:r>
            <a:r>
              <a:rPr lang="nl-NL" dirty="0" smtClean="0">
                <a:solidFill>
                  <a:srgbClr val="00B050"/>
                </a:solidFill>
              </a:rPr>
              <a:t> met </a:t>
            </a:r>
            <a:r>
              <a:rPr lang="nl-NL" b="1" dirty="0" smtClean="0">
                <a:solidFill>
                  <a:srgbClr val="00B050"/>
                </a:solidFill>
              </a:rPr>
              <a:t>eigen regels</a:t>
            </a:r>
            <a:r>
              <a:rPr lang="nl-NL" dirty="0" smtClean="0">
                <a:solidFill>
                  <a:srgbClr val="00B050"/>
                </a:solidFill>
              </a:rPr>
              <a:t>.</a:t>
            </a:r>
          </a:p>
          <a:p>
            <a:pPr marL="0" indent="0">
              <a:buNone/>
            </a:pPr>
            <a:endParaRPr lang="nl-NL" dirty="0" smtClean="0">
              <a:solidFill>
                <a:srgbClr val="00B050"/>
              </a:solidFill>
            </a:endParaRPr>
          </a:p>
          <a:p>
            <a:pPr>
              <a:buFont typeface="Wingdings" panose="05000000000000000000" pitchFamily="2" charset="2"/>
              <a:buChar char="Ø"/>
            </a:pPr>
            <a:r>
              <a:rPr lang="nl-NL" dirty="0" smtClean="0">
                <a:solidFill>
                  <a:srgbClr val="00B050"/>
                </a:solidFill>
              </a:rPr>
              <a:t>Vanaf </a:t>
            </a:r>
            <a:r>
              <a:rPr lang="nl-NL" b="1" dirty="0" smtClean="0">
                <a:solidFill>
                  <a:srgbClr val="00B050"/>
                </a:solidFill>
              </a:rPr>
              <a:t>2021 tot 2029</a:t>
            </a:r>
            <a:r>
              <a:rPr lang="nl-NL" dirty="0" smtClean="0">
                <a:solidFill>
                  <a:srgbClr val="00B050"/>
                </a:solidFill>
              </a:rPr>
              <a:t> moeten alle bestemmingsplannen </a:t>
            </a:r>
            <a:r>
              <a:rPr lang="nl-NL" b="1" dirty="0" smtClean="0">
                <a:solidFill>
                  <a:srgbClr val="00B050"/>
                </a:solidFill>
              </a:rPr>
              <a:t>vervangen</a:t>
            </a:r>
            <a:r>
              <a:rPr lang="nl-NL" dirty="0" smtClean="0">
                <a:solidFill>
                  <a:srgbClr val="00B050"/>
                </a:solidFill>
              </a:rPr>
              <a:t> worden </a:t>
            </a:r>
            <a:r>
              <a:rPr lang="nl-NL" b="1" dirty="0" smtClean="0">
                <a:solidFill>
                  <a:srgbClr val="00B050"/>
                </a:solidFill>
              </a:rPr>
              <a:t>door één omgevingsplan</a:t>
            </a:r>
            <a:r>
              <a:rPr lang="nl-NL" dirty="0" smtClean="0">
                <a:solidFill>
                  <a:srgbClr val="00B050"/>
                </a:solidFill>
              </a:rPr>
              <a:t> voor de hele gemeente. </a:t>
            </a:r>
          </a:p>
          <a:p>
            <a:pPr>
              <a:buFont typeface="Wingdings" panose="05000000000000000000" pitchFamily="2" charset="2"/>
              <a:buChar char="Ø"/>
            </a:pPr>
            <a:endParaRPr lang="nl-NL" dirty="0">
              <a:solidFill>
                <a:srgbClr val="00B050"/>
              </a:solidFill>
            </a:endParaRPr>
          </a:p>
          <a:p>
            <a:pPr>
              <a:buFont typeface="Wingdings" panose="05000000000000000000" pitchFamily="2" charset="2"/>
              <a:buChar char="Ø"/>
            </a:pPr>
            <a:r>
              <a:rPr lang="nl-NL" dirty="0" smtClean="0">
                <a:solidFill>
                  <a:srgbClr val="00B050"/>
                </a:solidFill>
              </a:rPr>
              <a:t>In dit </a:t>
            </a:r>
            <a:r>
              <a:rPr lang="nl-NL" b="1" dirty="0" smtClean="0">
                <a:solidFill>
                  <a:srgbClr val="00B050"/>
                </a:solidFill>
              </a:rPr>
              <a:t>éné Omgevingsplan</a:t>
            </a:r>
            <a:r>
              <a:rPr lang="nl-NL" dirty="0" smtClean="0">
                <a:solidFill>
                  <a:srgbClr val="00B050"/>
                </a:solidFill>
              </a:rPr>
              <a:t> staan straks </a:t>
            </a:r>
            <a:r>
              <a:rPr lang="nl-NL" b="1" dirty="0" smtClean="0">
                <a:solidFill>
                  <a:srgbClr val="00B050"/>
                </a:solidFill>
              </a:rPr>
              <a:t>alle regels </a:t>
            </a:r>
            <a:r>
              <a:rPr lang="nl-NL" dirty="0" smtClean="0">
                <a:solidFill>
                  <a:srgbClr val="00B050"/>
                </a:solidFill>
              </a:rPr>
              <a:t>van de gemeente over de fysieke leefomgeving </a:t>
            </a:r>
            <a:r>
              <a:rPr lang="nl-NL" b="1" dirty="0" smtClean="0">
                <a:solidFill>
                  <a:srgbClr val="00B050"/>
                </a:solidFill>
              </a:rPr>
              <a:t>die gelden voor het grondgebied van de gemeente</a:t>
            </a:r>
            <a:r>
              <a:rPr lang="nl-NL" dirty="0" smtClean="0">
                <a:solidFill>
                  <a:srgbClr val="00B050"/>
                </a:solidFill>
              </a:rPr>
              <a:t>.</a:t>
            </a:r>
          </a:p>
          <a:p>
            <a:endParaRPr lang="nl-NL" dirty="0"/>
          </a:p>
        </p:txBody>
      </p:sp>
      <p:sp>
        <p:nvSpPr>
          <p:cNvPr id="4" name="Rechthoek 3"/>
          <p:cNvSpPr/>
          <p:nvPr/>
        </p:nvSpPr>
        <p:spPr>
          <a:xfrm rot="20733414">
            <a:off x="983412" y="804533"/>
            <a:ext cx="552090" cy="1800644"/>
          </a:xfrm>
          <a:prstGeom prst="rect">
            <a:avLst/>
          </a:prstGeom>
        </p:spPr>
        <p:txBody>
          <a:bodyPr wrap="square">
            <a:spAutoFit/>
          </a:bodyPr>
          <a:lstStyle/>
          <a:p>
            <a:r>
              <a:rPr lang="nl-NL" sz="3600" b="1" dirty="0">
                <a:solidFill>
                  <a:srgbClr val="00B0F0"/>
                </a:solidFill>
              </a:rPr>
              <a:t>H</a:t>
            </a:r>
            <a:br>
              <a:rPr lang="nl-NL" sz="3600" b="1" dirty="0">
                <a:solidFill>
                  <a:srgbClr val="00B0F0"/>
                </a:solidFill>
              </a:rPr>
            </a:br>
            <a:r>
              <a:rPr lang="nl-NL" sz="3600" b="1" dirty="0">
                <a:solidFill>
                  <a:srgbClr val="00B0F0"/>
                </a:solidFill>
              </a:rPr>
              <a:t>E</a:t>
            </a:r>
            <a:br>
              <a:rPr lang="nl-NL" sz="3600" b="1" dirty="0">
                <a:solidFill>
                  <a:srgbClr val="00B0F0"/>
                </a:solidFill>
              </a:rPr>
            </a:br>
            <a:r>
              <a:rPr lang="nl-NL" sz="3600" b="1" dirty="0" smtClean="0">
                <a:solidFill>
                  <a:srgbClr val="00B0F0"/>
                </a:solidFill>
              </a:rPr>
              <a:t>T</a:t>
            </a:r>
            <a:endParaRPr lang="nl-NL" sz="3600" dirty="0">
              <a:solidFill>
                <a:srgbClr val="00B0F0"/>
              </a:solidFill>
            </a:endParaRPr>
          </a:p>
        </p:txBody>
      </p:sp>
    </p:spTree>
    <p:extLst>
      <p:ext uri="{BB962C8B-B14F-4D97-AF65-F5344CB8AC3E}">
        <p14:creationId xmlns:p14="http://schemas.microsoft.com/office/powerpoint/2010/main" val="2723664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212725"/>
            <a:ext cx="10515600" cy="1325563"/>
          </a:xfrm>
        </p:spPr>
        <p:txBody>
          <a:bodyPr>
            <a:normAutofit/>
          </a:bodyPr>
          <a:lstStyle/>
          <a:p>
            <a:r>
              <a:rPr lang="nl-NL" dirty="0" smtClean="0"/>
              <a:t>Kaart van alle gemeenten in Nederland</a:t>
            </a:r>
            <a:br>
              <a:rPr lang="nl-NL" dirty="0" smtClean="0"/>
            </a:br>
            <a:endParaRPr lang="nl-NL" dirty="0"/>
          </a:p>
        </p:txBody>
      </p:sp>
      <p:sp>
        <p:nvSpPr>
          <p:cNvPr id="9" name="Tekstvak 8"/>
          <p:cNvSpPr txBox="1"/>
          <p:nvPr/>
        </p:nvSpPr>
        <p:spPr>
          <a:xfrm rot="16200000">
            <a:off x="-2141874" y="3552986"/>
            <a:ext cx="5053192" cy="769441"/>
          </a:xfrm>
          <a:prstGeom prst="rect">
            <a:avLst/>
          </a:prstGeom>
          <a:noFill/>
        </p:spPr>
        <p:txBody>
          <a:bodyPr wrap="square" rtlCol="0">
            <a:spAutoFit/>
          </a:bodyPr>
          <a:lstStyle/>
          <a:p>
            <a:r>
              <a:rPr lang="nl-NL" sz="4400" dirty="0" smtClean="0">
                <a:solidFill>
                  <a:srgbClr val="FFC000"/>
                </a:solidFill>
              </a:rPr>
              <a:t> </a:t>
            </a:r>
            <a:r>
              <a:rPr lang="nl-NL" sz="4400" dirty="0" err="1" smtClean="0">
                <a:solidFill>
                  <a:srgbClr val="FFC000"/>
                </a:solidFill>
              </a:rPr>
              <a:t>s.v.z.omgevingsvisies</a:t>
            </a:r>
            <a:endParaRPr lang="nl-NL" sz="4400" dirty="0">
              <a:solidFill>
                <a:srgbClr val="FFC000"/>
              </a:solidFill>
            </a:endParaRPr>
          </a:p>
        </p:txBody>
      </p:sp>
      <p:sp>
        <p:nvSpPr>
          <p:cNvPr id="10" name="Tekstvak 9"/>
          <p:cNvSpPr txBox="1"/>
          <p:nvPr/>
        </p:nvSpPr>
        <p:spPr>
          <a:xfrm>
            <a:off x="5853289" y="758331"/>
            <a:ext cx="6129712" cy="6617196"/>
          </a:xfrm>
          <a:prstGeom prst="rect">
            <a:avLst/>
          </a:prstGeom>
          <a:noFill/>
        </p:spPr>
        <p:txBody>
          <a:bodyPr wrap="square" rtlCol="0">
            <a:spAutoFit/>
          </a:bodyPr>
          <a:lstStyle/>
          <a:p>
            <a:r>
              <a:rPr lang="nl-NL" sz="3200" dirty="0" smtClean="0"/>
              <a:t>De kaart geeft weer:</a:t>
            </a:r>
          </a:p>
          <a:p>
            <a:endParaRPr lang="nl-NL" sz="3200" dirty="0" smtClean="0">
              <a:solidFill>
                <a:schemeClr val="accent4"/>
              </a:solidFill>
            </a:endParaRPr>
          </a:p>
          <a:p>
            <a:pPr marL="342900" indent="-342900">
              <a:buFont typeface="Wingdings" panose="05000000000000000000" pitchFamily="2" charset="2"/>
              <a:buChar char="Ø"/>
            </a:pPr>
            <a:r>
              <a:rPr lang="nl-NL" sz="2400" dirty="0" smtClean="0">
                <a:solidFill>
                  <a:srgbClr val="00B050"/>
                </a:solidFill>
              </a:rPr>
              <a:t>welke gemeenten een omgevingsvisie hebben vastgesteld (in </a:t>
            </a:r>
            <a:r>
              <a:rPr lang="nl-NL" sz="2400" i="1" dirty="0" smtClean="0">
                <a:solidFill>
                  <a:srgbClr val="00B050"/>
                </a:solidFill>
              </a:rPr>
              <a:t>groen</a:t>
            </a:r>
            <a:r>
              <a:rPr lang="nl-NL" sz="2400" dirty="0" smtClean="0">
                <a:solidFill>
                  <a:srgbClr val="00B050"/>
                </a:solidFill>
              </a:rPr>
              <a:t> gemarkeerd)</a:t>
            </a:r>
          </a:p>
          <a:p>
            <a:pPr marL="342900" indent="-342900">
              <a:buFont typeface="Wingdings" panose="05000000000000000000" pitchFamily="2" charset="2"/>
              <a:buChar char="Ø"/>
            </a:pPr>
            <a:endParaRPr lang="nl-NL" sz="2400" dirty="0" smtClean="0">
              <a:solidFill>
                <a:schemeClr val="accent4"/>
              </a:solidFill>
            </a:endParaRPr>
          </a:p>
          <a:p>
            <a:pPr marL="342900" indent="-342900">
              <a:buFont typeface="Wingdings" panose="05000000000000000000" pitchFamily="2" charset="2"/>
              <a:buChar char="Ø"/>
            </a:pPr>
            <a:r>
              <a:rPr lang="nl-NL" sz="2400" dirty="0" smtClean="0">
                <a:solidFill>
                  <a:srgbClr val="CCCC00"/>
                </a:solidFill>
              </a:rPr>
              <a:t>welke gemeenten bezig zijn met het opstellen van een omgevingsvisie (in </a:t>
            </a:r>
            <a:r>
              <a:rPr lang="nl-NL" sz="2400" i="1" dirty="0" smtClean="0">
                <a:solidFill>
                  <a:srgbClr val="CCCC00"/>
                </a:solidFill>
              </a:rPr>
              <a:t>geel</a:t>
            </a:r>
            <a:r>
              <a:rPr lang="nl-NL" sz="2400" dirty="0" smtClean="0">
                <a:solidFill>
                  <a:srgbClr val="CCCC00"/>
                </a:solidFill>
              </a:rPr>
              <a:t> gemarkeerd)</a:t>
            </a:r>
          </a:p>
          <a:p>
            <a:pPr marL="342900" indent="-342900">
              <a:buFont typeface="Wingdings" panose="05000000000000000000" pitchFamily="2" charset="2"/>
              <a:buChar char="Ø"/>
            </a:pPr>
            <a:endParaRPr lang="nl-NL" sz="2400" dirty="0" smtClean="0">
              <a:solidFill>
                <a:schemeClr val="accent4"/>
              </a:solidFill>
            </a:endParaRPr>
          </a:p>
          <a:p>
            <a:pPr marL="342900" indent="-342900">
              <a:buFont typeface="Wingdings" panose="05000000000000000000" pitchFamily="2" charset="2"/>
              <a:buChar char="Ø"/>
            </a:pPr>
            <a:r>
              <a:rPr lang="nl-NL" sz="2400" dirty="0" smtClean="0">
                <a:solidFill>
                  <a:srgbClr val="00B0F0"/>
                </a:solidFill>
              </a:rPr>
              <a:t>Waar met andere gemeenten een </a:t>
            </a:r>
            <a:r>
              <a:rPr lang="nl-NL" sz="2400" dirty="0">
                <a:solidFill>
                  <a:srgbClr val="00B0F0"/>
                </a:solidFill>
              </a:rPr>
              <a:t>omgevingsvisie</a:t>
            </a:r>
            <a:r>
              <a:rPr lang="nl-NL" sz="2400" dirty="0" smtClean="0">
                <a:solidFill>
                  <a:srgbClr val="00B0F0"/>
                </a:solidFill>
              </a:rPr>
              <a:t> wordt vastgesteld (in blauw gemarkeerd)</a:t>
            </a:r>
          </a:p>
          <a:p>
            <a:endParaRPr lang="nl-NL" sz="2400" dirty="0" smtClean="0">
              <a:solidFill>
                <a:schemeClr val="bg1">
                  <a:lumMod val="50000"/>
                </a:schemeClr>
              </a:solidFill>
            </a:endParaRPr>
          </a:p>
          <a:p>
            <a:pPr marL="342900" indent="-342900">
              <a:buFont typeface="Wingdings" panose="05000000000000000000" pitchFamily="2" charset="2"/>
              <a:buChar char="Ø"/>
            </a:pPr>
            <a:r>
              <a:rPr lang="nl-NL" sz="2400" dirty="0">
                <a:solidFill>
                  <a:schemeClr val="bg1">
                    <a:lumMod val="50000"/>
                  </a:schemeClr>
                </a:solidFill>
              </a:rPr>
              <a:t>Waar </a:t>
            </a:r>
            <a:r>
              <a:rPr lang="nl-NL" sz="2400" dirty="0" smtClean="0">
                <a:solidFill>
                  <a:schemeClr val="bg1">
                    <a:lumMod val="50000"/>
                  </a:schemeClr>
                </a:solidFill>
              </a:rPr>
              <a:t>nog geen </a:t>
            </a:r>
            <a:r>
              <a:rPr lang="nl-NL" sz="2400" dirty="0">
                <a:solidFill>
                  <a:schemeClr val="bg1">
                    <a:lumMod val="50000"/>
                  </a:schemeClr>
                </a:solidFill>
              </a:rPr>
              <a:t>omgevingsvisie wordt vastgesteld (in </a:t>
            </a:r>
            <a:r>
              <a:rPr lang="nl-NL" sz="2400" dirty="0" smtClean="0">
                <a:solidFill>
                  <a:schemeClr val="bg1">
                    <a:lumMod val="50000"/>
                  </a:schemeClr>
                </a:solidFill>
              </a:rPr>
              <a:t>grijs </a:t>
            </a:r>
            <a:r>
              <a:rPr lang="nl-NL" sz="2400" dirty="0">
                <a:solidFill>
                  <a:schemeClr val="bg1">
                    <a:lumMod val="50000"/>
                  </a:schemeClr>
                </a:solidFill>
              </a:rPr>
              <a:t>gemarkeerd)</a:t>
            </a:r>
          </a:p>
          <a:p>
            <a:pPr marL="342900" indent="-342900">
              <a:buFont typeface="Wingdings" panose="05000000000000000000" pitchFamily="2" charset="2"/>
              <a:buChar char="Ø"/>
            </a:pPr>
            <a:endParaRPr lang="nl-NL" sz="2400" dirty="0" smtClean="0">
              <a:solidFill>
                <a:srgbClr val="00B0F0"/>
              </a:solidFill>
            </a:endParaRPr>
          </a:p>
          <a:p>
            <a:pPr marL="285750" indent="-285750">
              <a:buFont typeface="Wingdings" panose="05000000000000000000" pitchFamily="2" charset="2"/>
              <a:buChar char="Ø"/>
            </a:pPr>
            <a:endParaRPr lang="nl-NL" sz="2400" dirty="0">
              <a:solidFill>
                <a:schemeClr val="accent4"/>
              </a:solidFill>
            </a:endParaRPr>
          </a:p>
        </p:txBody>
      </p:sp>
      <p:pic>
        <p:nvPicPr>
          <p:cNvPr id="17" name="Tijdelijke aanduiding voor inhoud 7"/>
          <p:cNvPicPr>
            <a:picLocks noGrp="1"/>
          </p:cNvPicPr>
          <p:nvPr>
            <p:ph idx="1"/>
          </p:nvPr>
        </p:nvPicPr>
        <p:blipFill rotWithShape="1">
          <a:blip r:embed="rId3"/>
          <a:srcRect l="20176" t="17752" r="42448" b="-3316"/>
          <a:stretch/>
        </p:blipFill>
        <p:spPr bwMode="auto">
          <a:xfrm>
            <a:off x="1190625" y="854075"/>
            <a:ext cx="3644900" cy="5159376"/>
          </a:xfrm>
          <a:prstGeom prst="rect">
            <a:avLst/>
          </a:prstGeom>
          <a:ln>
            <a:noFill/>
          </a:ln>
          <a:extLst>
            <a:ext uri="{53640926-AAD7-44D8-BBD7-CCE9431645EC}">
              <a14:shadowObscured xmlns:a14="http://schemas.microsoft.com/office/drawing/2010/main"/>
            </a:ext>
          </a:extLst>
        </p:spPr>
      </p:pic>
      <p:sp>
        <p:nvSpPr>
          <p:cNvPr id="18" name="PIJL-LINKS 17"/>
          <p:cNvSpPr/>
          <p:nvPr/>
        </p:nvSpPr>
        <p:spPr>
          <a:xfrm rot="4550435">
            <a:off x="1372301" y="4856787"/>
            <a:ext cx="2116463" cy="2015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9" name="Tekstvak 18"/>
          <p:cNvSpPr txBox="1"/>
          <p:nvPr/>
        </p:nvSpPr>
        <p:spPr>
          <a:xfrm>
            <a:off x="1393825" y="5986244"/>
            <a:ext cx="3987800" cy="646331"/>
          </a:xfrm>
          <a:prstGeom prst="rect">
            <a:avLst/>
          </a:prstGeom>
          <a:noFill/>
        </p:spPr>
        <p:txBody>
          <a:bodyPr wrap="square" rtlCol="0">
            <a:spAutoFit/>
          </a:bodyPr>
          <a:lstStyle/>
          <a:p>
            <a:r>
              <a:rPr lang="nl-NL" dirty="0" smtClean="0"/>
              <a:t>Op de kaart klikken om per gemeente een informatievenster te openen</a:t>
            </a:r>
            <a:endParaRPr lang="nl-NL" dirty="0"/>
          </a:p>
        </p:txBody>
      </p:sp>
      <p:sp>
        <p:nvSpPr>
          <p:cNvPr id="20" name="Rechthoek 19"/>
          <p:cNvSpPr/>
          <p:nvPr/>
        </p:nvSpPr>
        <p:spPr>
          <a:xfrm>
            <a:off x="1133020" y="5631934"/>
            <a:ext cx="1374094" cy="215444"/>
          </a:xfrm>
          <a:prstGeom prst="rect">
            <a:avLst/>
          </a:prstGeom>
        </p:spPr>
        <p:txBody>
          <a:bodyPr wrap="none">
            <a:spAutoFit/>
          </a:bodyPr>
          <a:lstStyle/>
          <a:p>
            <a:r>
              <a:rPr lang="nl-NL" sz="800" dirty="0" smtClean="0"/>
              <a:t>© 2019</a:t>
            </a:r>
            <a:r>
              <a:rPr lang="nl-NL" sz="800" dirty="0" smtClean="0">
                <a:hlinkClick r:id="rId4" tooltip="mijnOmgevingsvisie"/>
              </a:rPr>
              <a:t> </a:t>
            </a:r>
            <a:r>
              <a:rPr lang="nl-NL" sz="800" dirty="0" err="1" smtClean="0">
                <a:hlinkClick r:id="rId4" tooltip="mijnOmgevingsvisie"/>
              </a:rPr>
              <a:t>mijnOmgevingsvisie</a:t>
            </a:r>
            <a:r>
              <a:rPr lang="nl-NL" sz="800" dirty="0" smtClean="0">
                <a:hlinkClick r:id="rId4" tooltip="mijnOmgevingsvisie"/>
              </a:rPr>
              <a:t> </a:t>
            </a:r>
            <a:endParaRPr lang="nl-NL" sz="800" dirty="0"/>
          </a:p>
        </p:txBody>
      </p:sp>
    </p:spTree>
    <p:extLst>
      <p:ext uri="{BB962C8B-B14F-4D97-AF65-F5344CB8AC3E}">
        <p14:creationId xmlns:p14="http://schemas.microsoft.com/office/powerpoint/2010/main" val="1213747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5574" y="95250"/>
            <a:ext cx="8401051" cy="606829"/>
          </a:xfrm>
        </p:spPr>
        <p:txBody>
          <a:bodyPr>
            <a:normAutofit/>
          </a:bodyPr>
          <a:lstStyle/>
          <a:p>
            <a:pPr algn="ctr"/>
            <a:r>
              <a:rPr lang="nl-NL" sz="3600" b="1" dirty="0" smtClean="0">
                <a:solidFill>
                  <a:srgbClr val="00B0F0"/>
                </a:solidFill>
              </a:rPr>
              <a:t>Het Besluit Bouwwerken Leefomgeving (BBL)</a:t>
            </a:r>
            <a:endParaRPr lang="nl-NL" sz="3600" b="1" dirty="0">
              <a:solidFill>
                <a:srgbClr val="00B0F0"/>
              </a:solidFill>
            </a:endParaRPr>
          </a:p>
        </p:txBody>
      </p:sp>
      <p:sp>
        <p:nvSpPr>
          <p:cNvPr id="4" name="Tijdelijke aanduiding voor tekst 3"/>
          <p:cNvSpPr>
            <a:spLocks noGrp="1"/>
          </p:cNvSpPr>
          <p:nvPr>
            <p:ph type="body" sz="half" idx="2"/>
          </p:nvPr>
        </p:nvSpPr>
        <p:spPr>
          <a:xfrm rot="17934865">
            <a:off x="-586310" y="4074788"/>
            <a:ext cx="3955643" cy="994423"/>
          </a:xfrm>
        </p:spPr>
        <p:txBody>
          <a:bodyPr>
            <a:normAutofit/>
          </a:bodyPr>
          <a:lstStyle/>
          <a:p>
            <a:r>
              <a:rPr lang="nl-NL" sz="2000" dirty="0" smtClean="0">
                <a:solidFill>
                  <a:srgbClr val="00B0F0"/>
                </a:solidFill>
              </a:rPr>
              <a:t>Het Besluit Kwaliteitsborging bouwen wordt ingebouwd in de systematiek van dit besluit</a:t>
            </a:r>
            <a:endParaRPr lang="nl-NL" sz="2000" dirty="0">
              <a:solidFill>
                <a:srgbClr val="00B0F0"/>
              </a:solidFill>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968426"/>
            <a:ext cx="8196663" cy="5787292"/>
          </a:xfrm>
          <a:prstGeom prst="rect">
            <a:avLst/>
          </a:prstGeom>
        </p:spPr>
      </p:pic>
      <p:pic>
        <p:nvPicPr>
          <p:cNvPr id="10" name="Tijdelijke aanduiding voor afbeelding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a:stretch/>
        </p:blipFill>
        <p:spPr>
          <a:xfrm rot="3829109">
            <a:off x="-513977" y="1150441"/>
            <a:ext cx="3022600" cy="736601"/>
          </a:xfrm>
        </p:spPr>
      </p:pic>
    </p:spTree>
    <p:extLst>
      <p:ext uri="{BB962C8B-B14F-4D97-AF65-F5344CB8AC3E}">
        <p14:creationId xmlns:p14="http://schemas.microsoft.com/office/powerpoint/2010/main" val="1084960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a:srcRect l="30326" t="19853" r="3435" b="8295"/>
          <a:stretch/>
        </p:blipFill>
        <p:spPr>
          <a:xfrm>
            <a:off x="5392881" y="680593"/>
            <a:ext cx="6901757" cy="5989447"/>
          </a:xfrm>
          <a:prstGeom prst="rect">
            <a:avLst/>
          </a:prstGeom>
        </p:spPr>
      </p:pic>
      <p:sp>
        <p:nvSpPr>
          <p:cNvPr id="6" name="PIJL-RECHTS 5"/>
          <p:cNvSpPr/>
          <p:nvPr/>
        </p:nvSpPr>
        <p:spPr>
          <a:xfrm rot="1822833">
            <a:off x="8443175" y="310979"/>
            <a:ext cx="15816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5" y="1194954"/>
            <a:ext cx="5147733" cy="4909358"/>
          </a:xfrm>
          <a:prstGeom prst="rect">
            <a:avLst/>
          </a:prstGeom>
        </p:spPr>
      </p:pic>
      <p:sp>
        <p:nvSpPr>
          <p:cNvPr id="9" name="Tekstvak 8"/>
          <p:cNvSpPr txBox="1"/>
          <p:nvPr/>
        </p:nvSpPr>
        <p:spPr>
          <a:xfrm rot="20724343">
            <a:off x="655628" y="1602440"/>
            <a:ext cx="2795094" cy="369332"/>
          </a:xfrm>
          <a:prstGeom prst="rect">
            <a:avLst/>
          </a:prstGeom>
          <a:noFill/>
        </p:spPr>
        <p:txBody>
          <a:bodyPr wrap="square" rtlCol="0">
            <a:spAutoFit/>
          </a:bodyPr>
          <a:lstStyle/>
          <a:p>
            <a:r>
              <a:rPr lang="nl-NL" dirty="0" smtClean="0">
                <a:solidFill>
                  <a:srgbClr val="7030A0"/>
                </a:solidFill>
              </a:rPr>
              <a:t>“woonboot zelfgebouwde!”</a:t>
            </a:r>
            <a:endParaRPr lang="nl-NL" dirty="0">
              <a:solidFill>
                <a:srgbClr val="7030A0"/>
              </a:solidFill>
            </a:endParaRPr>
          </a:p>
        </p:txBody>
      </p:sp>
      <p:sp>
        <p:nvSpPr>
          <p:cNvPr id="10" name="Tekstvak 9"/>
          <p:cNvSpPr txBox="1"/>
          <p:nvPr/>
        </p:nvSpPr>
        <p:spPr>
          <a:xfrm>
            <a:off x="706584" y="72735"/>
            <a:ext cx="6328062" cy="954107"/>
          </a:xfrm>
          <a:prstGeom prst="rect">
            <a:avLst/>
          </a:prstGeom>
          <a:noFill/>
        </p:spPr>
        <p:txBody>
          <a:bodyPr wrap="square" rtlCol="0">
            <a:spAutoFit/>
          </a:bodyPr>
          <a:lstStyle/>
          <a:p>
            <a:r>
              <a:rPr lang="nl-NL" sz="2800" b="1" dirty="0">
                <a:solidFill>
                  <a:srgbClr val="00B0F0"/>
                </a:solidFill>
              </a:rPr>
              <a:t>Besluit bouwwerken </a:t>
            </a:r>
            <a:r>
              <a:rPr lang="nl-NL" sz="2800" b="1" dirty="0" smtClean="0">
                <a:solidFill>
                  <a:srgbClr val="00B0F0"/>
                </a:solidFill>
              </a:rPr>
              <a:t>leefomgeving (</a:t>
            </a:r>
            <a:r>
              <a:rPr lang="nl-NL" sz="2800" b="1" dirty="0" err="1" smtClean="0">
                <a:solidFill>
                  <a:srgbClr val="00B0F0"/>
                </a:solidFill>
              </a:rPr>
              <a:t>Bbl</a:t>
            </a:r>
            <a:r>
              <a:rPr lang="nl-NL" sz="2800" b="1" dirty="0" smtClean="0">
                <a:solidFill>
                  <a:srgbClr val="00B0F0"/>
                </a:solidFill>
              </a:rPr>
              <a:t>), </a:t>
            </a:r>
            <a:r>
              <a:rPr lang="nl-NL" sz="2800" b="1" dirty="0">
                <a:solidFill>
                  <a:srgbClr val="00B0F0"/>
                </a:solidFill>
              </a:rPr>
              <a:t>inclusief Nota van Toelichting</a:t>
            </a:r>
            <a:endParaRPr lang="nl-NL" sz="2800" dirty="0">
              <a:solidFill>
                <a:srgbClr val="00B0F0"/>
              </a:solidFill>
            </a:endParaRPr>
          </a:p>
        </p:txBody>
      </p:sp>
    </p:spTree>
    <p:extLst>
      <p:ext uri="{BB962C8B-B14F-4D97-AF65-F5344CB8AC3E}">
        <p14:creationId xmlns:p14="http://schemas.microsoft.com/office/powerpoint/2010/main" val="422156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772971"/>
            <a:ext cx="6309859" cy="5127085"/>
          </a:xfrm>
        </p:spPr>
      </p:pic>
      <p:sp>
        <p:nvSpPr>
          <p:cNvPr id="10" name="Tijdelijke aanduiding voor tekst 9"/>
          <p:cNvSpPr>
            <a:spLocks noGrp="1"/>
          </p:cNvSpPr>
          <p:nvPr>
            <p:ph type="body" sz="half" idx="2"/>
          </p:nvPr>
        </p:nvSpPr>
        <p:spPr>
          <a:xfrm rot="933773">
            <a:off x="997977" y="714824"/>
            <a:ext cx="722311" cy="5667437"/>
          </a:xfrm>
        </p:spPr>
        <p:txBody>
          <a:bodyPr>
            <a:noAutofit/>
          </a:bodyPr>
          <a:lstStyle/>
          <a:p>
            <a:r>
              <a:rPr lang="nl-NL" sz="6000" dirty="0" smtClean="0"/>
              <a:t>V</a:t>
            </a:r>
          </a:p>
          <a:p>
            <a:r>
              <a:rPr lang="nl-NL" sz="6000" dirty="0" smtClean="0"/>
              <a:t>ragen</a:t>
            </a:r>
            <a:endParaRPr lang="nl-NL" sz="6000" dirty="0"/>
          </a:p>
        </p:txBody>
      </p:sp>
      <p:sp>
        <p:nvSpPr>
          <p:cNvPr id="11" name="Tijdelijke aanduiding voor tekst 9"/>
          <p:cNvSpPr txBox="1">
            <a:spLocks/>
          </p:cNvSpPr>
          <p:nvPr/>
        </p:nvSpPr>
        <p:spPr>
          <a:xfrm rot="20207311">
            <a:off x="9778191" y="-140932"/>
            <a:ext cx="722311" cy="69992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sz="4000" dirty="0" smtClean="0"/>
              <a:t>Opme</a:t>
            </a:r>
          </a:p>
          <a:p>
            <a:r>
              <a:rPr lang="nl-NL" sz="4000" dirty="0" smtClean="0"/>
              <a:t>r</a:t>
            </a:r>
          </a:p>
          <a:p>
            <a:r>
              <a:rPr lang="nl-NL" sz="4000" dirty="0" smtClean="0"/>
              <a:t>k</a:t>
            </a:r>
          </a:p>
          <a:p>
            <a:r>
              <a:rPr lang="nl-NL" sz="4000" dirty="0"/>
              <a:t>i</a:t>
            </a:r>
            <a:endParaRPr lang="nl-NL" sz="4000" dirty="0" smtClean="0"/>
          </a:p>
          <a:p>
            <a:r>
              <a:rPr lang="nl-NL" sz="4000" dirty="0" smtClean="0"/>
              <a:t>n</a:t>
            </a:r>
          </a:p>
          <a:p>
            <a:r>
              <a:rPr lang="nl-NL" sz="4000" dirty="0" smtClean="0"/>
              <a:t>g</a:t>
            </a:r>
          </a:p>
          <a:p>
            <a:r>
              <a:rPr lang="nl-NL" sz="4000" dirty="0" smtClean="0"/>
              <a:t>e</a:t>
            </a:r>
          </a:p>
          <a:p>
            <a:r>
              <a:rPr lang="nl-NL" sz="4000" dirty="0"/>
              <a:t>n</a:t>
            </a:r>
            <a:endParaRPr lang="nl-NL" sz="4000" dirty="0" smtClean="0"/>
          </a:p>
        </p:txBody>
      </p:sp>
    </p:spTree>
    <p:extLst>
      <p:ext uri="{BB962C8B-B14F-4D97-AF65-F5344CB8AC3E}">
        <p14:creationId xmlns:p14="http://schemas.microsoft.com/office/powerpoint/2010/main" val="295300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Afbeelding 4"/>
          <p:cNvPicPr/>
          <p:nvPr/>
        </p:nvPicPr>
        <p:blipFill rotWithShape="1">
          <a:blip r:embed="rId3"/>
          <a:srcRect l="17922" t="41748" r="16745" b="3662"/>
          <a:stretch/>
        </p:blipFill>
        <p:spPr bwMode="auto">
          <a:xfrm>
            <a:off x="530225" y="1503575"/>
            <a:ext cx="10623550" cy="5242242"/>
          </a:xfrm>
          <a:prstGeom prst="rect">
            <a:avLst/>
          </a:prstGeom>
          <a:ln>
            <a:noFill/>
          </a:ln>
          <a:extLst>
            <a:ext uri="{53640926-AAD7-44D8-BBD7-CCE9431645EC}">
              <a14:shadowObscured xmlns:a14="http://schemas.microsoft.com/office/drawing/2010/main"/>
            </a:ext>
          </a:extLst>
        </p:spPr>
      </p:pic>
      <p:pic>
        <p:nvPicPr>
          <p:cNvPr id="11" name="Afbeelding 10"/>
          <p:cNvPicPr/>
          <p:nvPr/>
        </p:nvPicPr>
        <p:blipFill rotWithShape="1">
          <a:blip r:embed="rId3"/>
          <a:srcRect l="17922" t="18968" r="16745" b="62523"/>
          <a:stretch/>
        </p:blipFill>
        <p:spPr bwMode="auto">
          <a:xfrm>
            <a:off x="536928" y="135467"/>
            <a:ext cx="10582275" cy="1238250"/>
          </a:xfrm>
          <a:prstGeom prst="rect">
            <a:avLst/>
          </a:prstGeom>
          <a:ln>
            <a:noFill/>
          </a:ln>
          <a:extLst>
            <a:ext uri="{53640926-AAD7-44D8-BBD7-CCE9431645EC}">
              <a14:shadowObscured xmlns:a14="http://schemas.microsoft.com/office/drawing/2010/main"/>
            </a:ext>
          </a:extLst>
        </p:spPr>
      </p:pic>
      <p:sp>
        <p:nvSpPr>
          <p:cNvPr id="8" name="PIJL-RECHTS 7"/>
          <p:cNvSpPr/>
          <p:nvPr/>
        </p:nvSpPr>
        <p:spPr>
          <a:xfrm rot="10225462">
            <a:off x="2173156" y="5678387"/>
            <a:ext cx="1292640" cy="41231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PIJL-RECHTS 8"/>
          <p:cNvSpPr/>
          <p:nvPr/>
        </p:nvSpPr>
        <p:spPr>
          <a:xfrm rot="520589">
            <a:off x="8307518" y="5694733"/>
            <a:ext cx="1430760" cy="41231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856395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0743" y="180304"/>
            <a:ext cx="6671257" cy="1416676"/>
          </a:xfrm>
        </p:spPr>
        <p:txBody>
          <a:bodyPr>
            <a:noAutofit/>
          </a:bodyPr>
          <a:lstStyle/>
          <a:p>
            <a:r>
              <a:rPr lang="nl-NL" sz="6000" b="1" dirty="0" smtClean="0">
                <a:solidFill>
                  <a:srgbClr val="C00000"/>
                </a:solidFill>
              </a:rPr>
              <a:t>Een Nederlandse wet </a:t>
            </a:r>
            <a:br>
              <a:rPr lang="nl-NL" sz="6000" b="1" dirty="0" smtClean="0">
                <a:solidFill>
                  <a:srgbClr val="C00000"/>
                </a:solidFill>
              </a:rPr>
            </a:br>
            <a:r>
              <a:rPr lang="nl-NL" sz="4000" b="1" dirty="0" smtClean="0">
                <a:solidFill>
                  <a:srgbClr val="C00000"/>
                </a:solidFill>
              </a:rPr>
              <a:t>die in 2021 in werking treedt. </a:t>
            </a:r>
          </a:p>
        </p:txBody>
      </p:sp>
      <p:sp>
        <p:nvSpPr>
          <p:cNvPr id="3" name="Tijdelijke aanduiding voor inhoud 2"/>
          <p:cNvSpPr>
            <a:spLocks noGrp="1"/>
          </p:cNvSpPr>
          <p:nvPr>
            <p:ph idx="1"/>
          </p:nvPr>
        </p:nvSpPr>
        <p:spPr>
          <a:xfrm>
            <a:off x="5937162" y="1545465"/>
            <a:ext cx="5795492" cy="2163649"/>
          </a:xfrm>
        </p:spPr>
        <p:txBody>
          <a:bodyPr numCol="1">
            <a:normAutofit fontScale="85000" lnSpcReduction="20000"/>
          </a:bodyPr>
          <a:lstStyle/>
          <a:p>
            <a:endParaRPr lang="nl-NL" b="1" dirty="0">
              <a:solidFill>
                <a:srgbClr val="C00000"/>
              </a:solidFill>
            </a:endParaRPr>
          </a:p>
          <a:p>
            <a:r>
              <a:rPr lang="nl-NL" b="1">
                <a:solidFill>
                  <a:srgbClr val="00B050"/>
                </a:solidFill>
              </a:rPr>
              <a:t>De Omgevingswet</a:t>
            </a:r>
            <a:r>
              <a:rPr lang="nl-NL" b="1">
                <a:solidFill>
                  <a:srgbClr val="C00000"/>
                </a:solidFill>
              </a:rPr>
              <a:t> gaat over de fysieke leefomgeving</a:t>
            </a:r>
            <a:r>
              <a:rPr lang="nl-NL" b="1" smtClean="0">
                <a:solidFill>
                  <a:srgbClr val="C00000"/>
                </a:solidFill>
              </a:rPr>
              <a:t>.</a:t>
            </a:r>
          </a:p>
          <a:p>
            <a:pPr marL="0" indent="0">
              <a:buNone/>
            </a:pPr>
            <a:endParaRPr lang="nl-NL" b="1" smtClean="0">
              <a:solidFill>
                <a:srgbClr val="C00000"/>
              </a:solidFill>
            </a:endParaRPr>
          </a:p>
          <a:p>
            <a:pPr marL="457200" lvl="1" indent="0">
              <a:buNone/>
            </a:pPr>
            <a:r>
              <a:rPr lang="nl-NL" smtClean="0">
                <a:solidFill>
                  <a:srgbClr val="C00000"/>
                </a:solidFill>
              </a:rPr>
              <a:t>De </a:t>
            </a:r>
            <a:r>
              <a:rPr lang="nl-NL" dirty="0">
                <a:solidFill>
                  <a:srgbClr val="C00000"/>
                </a:solidFill>
              </a:rPr>
              <a:t>fysieke leefomgeving is alles wat we nodig hebben om hier te leven, wonen, werken, studeren, recreëren zoals;</a:t>
            </a:r>
          </a:p>
          <a:p>
            <a:pPr lvl="1">
              <a:buFont typeface="Wingdings" panose="05000000000000000000" pitchFamily="2" charset="2"/>
              <a:buChar char="Ø"/>
            </a:pPr>
            <a:endParaRPr lang="nl-NL" dirty="0">
              <a:solidFill>
                <a:srgbClr val="C00000"/>
              </a:solidFill>
            </a:endParaRPr>
          </a:p>
        </p:txBody>
      </p:sp>
      <p:sp>
        <p:nvSpPr>
          <p:cNvPr id="5" name="Tekstvak 4"/>
          <p:cNvSpPr txBox="1"/>
          <p:nvPr/>
        </p:nvSpPr>
        <p:spPr>
          <a:xfrm>
            <a:off x="8845460" y="3935748"/>
            <a:ext cx="2844800" cy="2062103"/>
          </a:xfrm>
          <a:prstGeom prst="rect">
            <a:avLst/>
          </a:prstGeom>
          <a:noFill/>
        </p:spPr>
        <p:txBody>
          <a:bodyPr wrap="square" rtlCol="0">
            <a:spAutoFit/>
          </a:bodyPr>
          <a:lstStyle/>
          <a:p>
            <a:pPr marL="742950" lvl="1" indent="-285750">
              <a:buFont typeface="Wingdings" panose="05000000000000000000" pitchFamily="2" charset="2"/>
              <a:buChar char="Ø"/>
            </a:pPr>
            <a:r>
              <a:rPr lang="nl-NL" sz="3200" dirty="0">
                <a:solidFill>
                  <a:srgbClr val="C00000"/>
                </a:solidFill>
              </a:rPr>
              <a:t>wegen</a:t>
            </a:r>
          </a:p>
          <a:p>
            <a:pPr marL="742950" lvl="1" indent="-285750">
              <a:buFont typeface="Wingdings" panose="05000000000000000000" pitchFamily="2" charset="2"/>
              <a:buChar char="Ø"/>
            </a:pPr>
            <a:r>
              <a:rPr lang="nl-NL" sz="3200" dirty="0" smtClean="0">
                <a:solidFill>
                  <a:srgbClr val="C00000"/>
                </a:solidFill>
              </a:rPr>
              <a:t>gebouwen</a:t>
            </a:r>
            <a:endParaRPr lang="nl-NL" sz="3200" dirty="0">
              <a:solidFill>
                <a:srgbClr val="C00000"/>
              </a:solidFill>
            </a:endParaRPr>
          </a:p>
          <a:p>
            <a:pPr marL="742950" lvl="1" indent="-285750">
              <a:buFont typeface="Wingdings" panose="05000000000000000000" pitchFamily="2" charset="2"/>
              <a:buChar char="Ø"/>
            </a:pPr>
            <a:r>
              <a:rPr lang="nl-NL" sz="3200" dirty="0" smtClean="0">
                <a:solidFill>
                  <a:srgbClr val="C00000"/>
                </a:solidFill>
              </a:rPr>
              <a:t>energie</a:t>
            </a:r>
            <a:endParaRPr lang="nl-NL" sz="3200" dirty="0">
              <a:solidFill>
                <a:srgbClr val="C00000"/>
              </a:solidFill>
            </a:endParaRPr>
          </a:p>
          <a:p>
            <a:pPr marL="742950" lvl="1" indent="-285750">
              <a:buFont typeface="Wingdings" panose="05000000000000000000" pitchFamily="2" charset="2"/>
              <a:buChar char="Ø"/>
            </a:pPr>
            <a:r>
              <a:rPr lang="nl-NL" sz="3200" dirty="0">
                <a:solidFill>
                  <a:srgbClr val="C00000"/>
                </a:solidFill>
              </a:rPr>
              <a:t>klimaat.</a:t>
            </a:r>
          </a:p>
        </p:txBody>
      </p:sp>
      <p:sp>
        <p:nvSpPr>
          <p:cNvPr id="6" name="Tekstvak 5"/>
          <p:cNvSpPr txBox="1"/>
          <p:nvPr/>
        </p:nvSpPr>
        <p:spPr>
          <a:xfrm>
            <a:off x="5959877" y="3936284"/>
            <a:ext cx="2946318" cy="2062103"/>
          </a:xfrm>
          <a:prstGeom prst="rect">
            <a:avLst/>
          </a:prstGeom>
          <a:noFill/>
        </p:spPr>
        <p:txBody>
          <a:bodyPr wrap="square" rtlCol="0">
            <a:spAutoFit/>
          </a:bodyPr>
          <a:lstStyle/>
          <a:p>
            <a:pPr marL="742950" lvl="1" indent="-285750">
              <a:buFont typeface="Wingdings" panose="05000000000000000000" pitchFamily="2" charset="2"/>
              <a:buChar char="Ø"/>
            </a:pPr>
            <a:r>
              <a:rPr lang="nl-NL" sz="3200" dirty="0">
                <a:solidFill>
                  <a:srgbClr val="C00000"/>
                </a:solidFill>
              </a:rPr>
              <a:t>water</a:t>
            </a:r>
          </a:p>
          <a:p>
            <a:pPr marL="742950" lvl="1" indent="-285750">
              <a:buFont typeface="Wingdings" panose="05000000000000000000" pitchFamily="2" charset="2"/>
              <a:buChar char="Ø"/>
            </a:pPr>
            <a:r>
              <a:rPr lang="nl-NL" sz="3200" dirty="0">
                <a:solidFill>
                  <a:srgbClr val="C00000"/>
                </a:solidFill>
              </a:rPr>
              <a:t>lucht</a:t>
            </a:r>
          </a:p>
          <a:p>
            <a:pPr marL="742950" lvl="1" indent="-285750">
              <a:buFont typeface="Wingdings" panose="05000000000000000000" pitchFamily="2" charset="2"/>
              <a:buChar char="Ø"/>
            </a:pPr>
            <a:r>
              <a:rPr lang="nl-NL" sz="3200" dirty="0">
                <a:solidFill>
                  <a:srgbClr val="C00000"/>
                </a:solidFill>
              </a:rPr>
              <a:t>bodem</a:t>
            </a:r>
          </a:p>
          <a:p>
            <a:pPr marL="742950" lvl="1" indent="-285750">
              <a:buFont typeface="Wingdings" panose="05000000000000000000" pitchFamily="2" charset="2"/>
              <a:buChar char="Ø"/>
            </a:pPr>
            <a:r>
              <a:rPr lang="nl-NL" sz="3200" dirty="0">
                <a:solidFill>
                  <a:srgbClr val="C00000"/>
                </a:solidFill>
              </a:rPr>
              <a:t>natuur</a:t>
            </a:r>
          </a:p>
        </p:txBody>
      </p:sp>
      <p:pic>
        <p:nvPicPr>
          <p:cNvPr id="10" name="Afbeelding 7"/>
          <p:cNvPicPr>
            <a:picLocks noChangeAspect="1"/>
          </p:cNvPicPr>
          <p:nvPr/>
        </p:nvPicPr>
        <p:blipFill rotWithShape="1">
          <a:blip r:embed="rId3"/>
          <a:srcRect l="25372" t="27230" r="27167" b="4226"/>
          <a:stretch/>
        </p:blipFill>
        <p:spPr>
          <a:xfrm>
            <a:off x="0" y="0"/>
            <a:ext cx="5422006" cy="6858000"/>
          </a:xfrm>
          <a:prstGeom prst="rect">
            <a:avLst/>
          </a:prstGeom>
        </p:spPr>
      </p:pic>
    </p:spTree>
    <p:extLst>
      <p:ext uri="{BB962C8B-B14F-4D97-AF65-F5344CB8AC3E}">
        <p14:creationId xmlns:p14="http://schemas.microsoft.com/office/powerpoint/2010/main" val="277757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02594" y="0"/>
            <a:ext cx="10515600" cy="1325563"/>
          </a:xfrm>
        </p:spPr>
        <p:txBody>
          <a:bodyPr/>
          <a:lstStyle/>
          <a:p>
            <a:r>
              <a:rPr lang="nl-NL" dirty="0" smtClean="0">
                <a:solidFill>
                  <a:srgbClr val="C00000"/>
                </a:solidFill>
              </a:rPr>
              <a:t>De bedoeling van </a:t>
            </a:r>
            <a:r>
              <a:rPr lang="nl-NL" dirty="0" smtClean="0">
                <a:solidFill>
                  <a:schemeClr val="accent6"/>
                </a:solidFill>
              </a:rPr>
              <a:t>de Omgevingswet</a:t>
            </a:r>
            <a:endParaRPr lang="nl-NL" dirty="0">
              <a:solidFill>
                <a:schemeClr val="accent6"/>
              </a:solidFill>
            </a:endParaRPr>
          </a:p>
        </p:txBody>
      </p:sp>
      <p:sp>
        <p:nvSpPr>
          <p:cNvPr id="6" name="Tijdelijke aanduiding voor inhoud 5"/>
          <p:cNvSpPr>
            <a:spLocks noGrp="1"/>
          </p:cNvSpPr>
          <p:nvPr>
            <p:ph idx="1"/>
          </p:nvPr>
        </p:nvSpPr>
        <p:spPr>
          <a:xfrm>
            <a:off x="980404" y="1429332"/>
            <a:ext cx="10515600" cy="5244876"/>
          </a:xfrm>
        </p:spPr>
        <p:txBody>
          <a:bodyPr>
            <a:normAutofit fontScale="77500" lnSpcReduction="20000"/>
          </a:bodyPr>
          <a:lstStyle/>
          <a:p>
            <a:r>
              <a:rPr lang="nl-NL" dirty="0" smtClean="0">
                <a:solidFill>
                  <a:srgbClr val="C00000"/>
                </a:solidFill>
              </a:rPr>
              <a:t>minder regels door samenvoeging van wetten; </a:t>
            </a:r>
          </a:p>
          <a:p>
            <a:endParaRPr lang="nl-NL" dirty="0" smtClean="0">
              <a:solidFill>
                <a:srgbClr val="C00000"/>
              </a:solidFill>
            </a:endParaRPr>
          </a:p>
          <a:p>
            <a:r>
              <a:rPr lang="nl-NL" dirty="0" smtClean="0">
                <a:solidFill>
                  <a:srgbClr val="C00000"/>
                </a:solidFill>
              </a:rPr>
              <a:t>makkelijker te raadplegen regels; </a:t>
            </a:r>
          </a:p>
          <a:p>
            <a:endParaRPr lang="nl-NL" dirty="0" smtClean="0">
              <a:solidFill>
                <a:srgbClr val="C00000"/>
              </a:solidFill>
            </a:endParaRPr>
          </a:p>
          <a:p>
            <a:r>
              <a:rPr lang="nl-NL" dirty="0" smtClean="0">
                <a:solidFill>
                  <a:srgbClr val="C00000"/>
                </a:solidFill>
              </a:rPr>
              <a:t>alleen regels stellen om enkele belangrijke waarden te waarborgen zoals b.v. de luchtkwaliteit, het geluidsniveau, gezondheid;</a:t>
            </a:r>
          </a:p>
          <a:p>
            <a:endParaRPr lang="nl-NL" dirty="0" smtClean="0">
              <a:solidFill>
                <a:srgbClr val="C00000"/>
              </a:solidFill>
            </a:endParaRPr>
          </a:p>
          <a:p>
            <a:r>
              <a:rPr lang="nl-NL" dirty="0" smtClean="0">
                <a:solidFill>
                  <a:srgbClr val="C00000"/>
                </a:solidFill>
              </a:rPr>
              <a:t>de gemeente is niet de grote baas is die alles bepaalt, we werken samen met heel veel andere partijen om tot een goed plan te komen, waar de eigenheid van ieder gebied tot zijn recht komt; </a:t>
            </a:r>
          </a:p>
          <a:p>
            <a:endParaRPr lang="nl-NL" dirty="0" smtClean="0">
              <a:solidFill>
                <a:srgbClr val="C00000"/>
              </a:solidFill>
            </a:endParaRPr>
          </a:p>
          <a:p>
            <a:r>
              <a:rPr lang="nl-NL" dirty="0" smtClean="0">
                <a:solidFill>
                  <a:srgbClr val="C00000"/>
                </a:solidFill>
              </a:rPr>
              <a:t>een omgevingsvisie is de basis voor het omgevingsplan; </a:t>
            </a:r>
          </a:p>
          <a:p>
            <a:endParaRPr lang="nl-NL" dirty="0" smtClean="0">
              <a:solidFill>
                <a:srgbClr val="C00000"/>
              </a:solidFill>
            </a:endParaRPr>
          </a:p>
          <a:p>
            <a:r>
              <a:rPr lang="nl-NL" dirty="0" smtClean="0">
                <a:solidFill>
                  <a:srgbClr val="C00000"/>
                </a:solidFill>
              </a:rPr>
              <a:t>de wensen en behoeften zijn van de bewoners en ondernemers in een gemeente zijn de basis van het omgevingsplan dat bepaalt welke regels gelden voor uw omgeving. </a:t>
            </a:r>
          </a:p>
          <a:p>
            <a:endParaRPr lang="nl-NL" dirty="0"/>
          </a:p>
        </p:txBody>
      </p:sp>
    </p:spTree>
    <p:extLst>
      <p:ext uri="{BB962C8B-B14F-4D97-AF65-F5344CB8AC3E}">
        <p14:creationId xmlns:p14="http://schemas.microsoft.com/office/powerpoint/2010/main" val="2400449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Afbeelding 35"/>
          <p:cNvPicPr>
            <a:picLocks noChangeAspect="1"/>
          </p:cNvPicPr>
          <p:nvPr/>
        </p:nvPicPr>
        <p:blipFill>
          <a:blip r:embed="rId3"/>
          <a:stretch>
            <a:fillRect/>
          </a:stretch>
        </p:blipFill>
        <p:spPr>
          <a:xfrm>
            <a:off x="1491613" y="506970"/>
            <a:ext cx="10700387" cy="5467351"/>
          </a:xfrm>
          <a:prstGeom prst="rect">
            <a:avLst/>
          </a:prstGeom>
        </p:spPr>
      </p:pic>
      <p:pic>
        <p:nvPicPr>
          <p:cNvPr id="24" name="Afbeelding 23"/>
          <p:cNvPicPr>
            <a:picLocks noChangeAspect="1"/>
          </p:cNvPicPr>
          <p:nvPr/>
        </p:nvPicPr>
        <p:blipFill rotWithShape="1">
          <a:blip r:embed="rId4"/>
          <a:srcRect l="4330" t="7402" r="57488" b="83161"/>
          <a:stretch/>
        </p:blipFill>
        <p:spPr>
          <a:xfrm rot="17093128">
            <a:off x="-1048118" y="4284953"/>
            <a:ext cx="4072838" cy="962644"/>
          </a:xfrm>
          <a:prstGeom prst="round2DiagRect">
            <a:avLst>
              <a:gd name="adj1" fmla="val 16667"/>
              <a:gd name="adj2" fmla="val 0"/>
            </a:avLst>
          </a:prstGeom>
          <a:pattFill prst="pct5">
            <a:fgClr>
              <a:srgbClr val="00B0F0"/>
            </a:fgClr>
            <a:bgClr>
              <a:schemeClr val="bg1"/>
            </a:bgClr>
          </a:pattFill>
          <a:ln w="88900" cap="sq">
            <a:solidFill>
              <a:srgbClr val="FFFFFF"/>
            </a:solidFill>
            <a:miter lim="800000"/>
          </a:ln>
          <a:effectLst>
            <a:outerShdw blurRad="254000" algn="tl" rotWithShape="0">
              <a:srgbClr val="000000">
                <a:alpha val="43000"/>
              </a:srgbClr>
            </a:outerShdw>
          </a:effectLst>
        </p:spPr>
      </p:pic>
      <p:pic>
        <p:nvPicPr>
          <p:cNvPr id="18" name="Tijdelijke aanduiding voor afbeelding 5"/>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a:stretch/>
        </p:blipFill>
        <p:spPr>
          <a:xfrm rot="3120912">
            <a:off x="-257248" y="980602"/>
            <a:ext cx="2847674" cy="736601"/>
          </a:xfrm>
        </p:spPr>
      </p:pic>
    </p:spTree>
    <p:extLst>
      <p:ext uri="{BB962C8B-B14F-4D97-AF65-F5344CB8AC3E}">
        <p14:creationId xmlns:p14="http://schemas.microsoft.com/office/powerpoint/2010/main" val="349053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889565" y="240515"/>
            <a:ext cx="10412870" cy="6376969"/>
          </a:xfrm>
          <a:prstGeom prst="rect">
            <a:avLst/>
          </a:prstGeom>
        </p:spPr>
      </p:pic>
    </p:spTree>
    <p:extLst>
      <p:ext uri="{BB962C8B-B14F-4D97-AF65-F5344CB8AC3E}">
        <p14:creationId xmlns:p14="http://schemas.microsoft.com/office/powerpoint/2010/main" val="380795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615" t="25406" r="5222"/>
          <a:stretch/>
        </p:blipFill>
        <p:spPr>
          <a:xfrm>
            <a:off x="1666875" y="1212254"/>
            <a:ext cx="9650291" cy="5645746"/>
          </a:xfrm>
        </p:spPr>
      </p:pic>
      <p:pic>
        <p:nvPicPr>
          <p:cNvPr id="6" name="Tijdelijke aanduiding voor afbeelding 6"/>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a:stretch/>
        </p:blipFill>
        <p:spPr>
          <a:xfrm>
            <a:off x="0" y="0"/>
            <a:ext cx="6291019" cy="1345467"/>
          </a:xfrm>
        </p:spPr>
      </p:pic>
    </p:spTree>
    <p:extLst>
      <p:ext uri="{BB962C8B-B14F-4D97-AF65-F5344CB8AC3E}">
        <p14:creationId xmlns:p14="http://schemas.microsoft.com/office/powerpoint/2010/main" val="93755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rot="20110974">
            <a:off x="6251380" y="451323"/>
            <a:ext cx="6943164" cy="4215493"/>
          </a:xfrm>
          <a:prstGeom prst="rect">
            <a:avLst/>
          </a:prstGeom>
        </p:spPr>
      </p:pic>
      <p:sp>
        <p:nvSpPr>
          <p:cNvPr id="11" name="Rechthoek 10"/>
          <p:cNvSpPr/>
          <p:nvPr/>
        </p:nvSpPr>
        <p:spPr>
          <a:xfrm>
            <a:off x="619125" y="3972342"/>
            <a:ext cx="6096000" cy="2677656"/>
          </a:xfrm>
          <a:prstGeom prst="rect">
            <a:avLst/>
          </a:prstGeom>
        </p:spPr>
        <p:txBody>
          <a:bodyPr>
            <a:spAutoFit/>
          </a:bodyPr>
          <a:lstStyle/>
          <a:p>
            <a:pPr>
              <a:lnSpc>
                <a:spcPct val="150000"/>
              </a:lnSpc>
            </a:pPr>
            <a:r>
              <a:rPr lang="nl-NL" sz="1400" dirty="0">
                <a:solidFill>
                  <a:schemeClr val="accent6">
                    <a:lumMod val="75000"/>
                  </a:schemeClr>
                </a:solidFill>
              </a:rPr>
              <a:t>Dit onderdeel van het </a:t>
            </a:r>
            <a:r>
              <a:rPr lang="nl-NL" sz="1400" b="1" dirty="0">
                <a:solidFill>
                  <a:schemeClr val="accent6">
                    <a:lumMod val="75000"/>
                  </a:schemeClr>
                </a:solidFill>
              </a:rPr>
              <a:t>Invoeringsbesluit</a:t>
            </a:r>
            <a:r>
              <a:rPr lang="nl-NL" sz="1400" dirty="0">
                <a:solidFill>
                  <a:schemeClr val="accent6">
                    <a:lumMod val="75000"/>
                  </a:schemeClr>
                </a:solidFill>
              </a:rPr>
              <a:t> </a:t>
            </a:r>
            <a:r>
              <a:rPr lang="nl-NL" sz="1400" b="1" dirty="0">
                <a:solidFill>
                  <a:srgbClr val="00B050"/>
                </a:solidFill>
              </a:rPr>
              <a:t>Omgevingswet</a:t>
            </a:r>
            <a:r>
              <a:rPr lang="nl-NL" sz="1400" dirty="0">
                <a:solidFill>
                  <a:schemeClr val="accent6">
                    <a:lumMod val="75000"/>
                  </a:schemeClr>
                </a:solidFill>
              </a:rPr>
              <a:t> bevat de wijziging van 40</a:t>
            </a:r>
          </a:p>
          <a:p>
            <a:pPr>
              <a:lnSpc>
                <a:spcPct val="150000"/>
              </a:lnSpc>
            </a:pPr>
            <a:r>
              <a:rPr lang="nl-NL" sz="1400" dirty="0">
                <a:solidFill>
                  <a:schemeClr val="accent6">
                    <a:lumMod val="75000"/>
                  </a:schemeClr>
                </a:solidFill>
              </a:rPr>
              <a:t>besluiten, de intrekking van 35 besluiten, voormalige rijksregels (de bruidsschat) </a:t>
            </a:r>
            <a:r>
              <a:rPr lang="nl-NL" sz="1400" dirty="0" smtClean="0">
                <a:solidFill>
                  <a:schemeClr val="accent6">
                    <a:lumMod val="75000"/>
                  </a:schemeClr>
                </a:solidFill>
              </a:rPr>
              <a:t>en regelt </a:t>
            </a:r>
            <a:r>
              <a:rPr lang="nl-NL" sz="1400" dirty="0">
                <a:solidFill>
                  <a:schemeClr val="accent6">
                    <a:lumMod val="75000"/>
                  </a:schemeClr>
                </a:solidFill>
              </a:rPr>
              <a:t>overgangsrecht voor de invoering van de Omgevingswet en de vier AMvB’s (</a:t>
            </a:r>
            <a:r>
              <a:rPr lang="nl-NL" sz="1400" dirty="0" smtClean="0">
                <a:solidFill>
                  <a:schemeClr val="accent6">
                    <a:lumMod val="75000"/>
                  </a:schemeClr>
                </a:solidFill>
              </a:rPr>
              <a:t>deel 5</a:t>
            </a:r>
            <a:r>
              <a:rPr lang="nl-NL" sz="1400" dirty="0">
                <a:solidFill>
                  <a:schemeClr val="accent6">
                    <a:lumMod val="75000"/>
                  </a:schemeClr>
                </a:solidFill>
              </a:rPr>
              <a:t>). </a:t>
            </a:r>
            <a:r>
              <a:rPr lang="nl-NL" sz="1400" b="1" dirty="0">
                <a:solidFill>
                  <a:schemeClr val="accent6">
                    <a:lumMod val="75000"/>
                  </a:schemeClr>
                </a:solidFill>
              </a:rPr>
              <a:t>De bruidsschat die wordt toegevoegd aan het tijdelijk deel van het </a:t>
            </a:r>
            <a:r>
              <a:rPr lang="nl-NL" sz="1400" b="1" dirty="0" smtClean="0">
                <a:solidFill>
                  <a:schemeClr val="accent6">
                    <a:lumMod val="75000"/>
                  </a:schemeClr>
                </a:solidFill>
              </a:rPr>
              <a:t>omgevingsplan bevindt </a:t>
            </a:r>
            <a:r>
              <a:rPr lang="nl-NL" sz="1400" b="1" dirty="0">
                <a:solidFill>
                  <a:schemeClr val="accent6">
                    <a:lumMod val="75000"/>
                  </a:schemeClr>
                </a:solidFill>
              </a:rPr>
              <a:t>zich op de bladzijden 45 tot en met 127 van dit besluit</a:t>
            </a:r>
            <a:r>
              <a:rPr lang="nl-NL" sz="1400" dirty="0">
                <a:solidFill>
                  <a:schemeClr val="accent6">
                    <a:lumMod val="75000"/>
                  </a:schemeClr>
                </a:solidFill>
              </a:rPr>
              <a:t> en is - voor </a:t>
            </a:r>
            <a:r>
              <a:rPr lang="nl-NL" sz="1400" dirty="0" smtClean="0">
                <a:solidFill>
                  <a:schemeClr val="accent6">
                    <a:lumMod val="75000"/>
                  </a:schemeClr>
                </a:solidFill>
              </a:rPr>
              <a:t>de herkenbaarheid </a:t>
            </a:r>
            <a:r>
              <a:rPr lang="nl-NL" sz="1400" dirty="0">
                <a:solidFill>
                  <a:schemeClr val="accent6">
                    <a:lumMod val="75000"/>
                  </a:schemeClr>
                </a:solidFill>
              </a:rPr>
              <a:t>- groen gearceerd. De bruidsschat die wordt toegevoegd aan het </a:t>
            </a:r>
            <a:r>
              <a:rPr lang="nl-NL" sz="1400" dirty="0" smtClean="0">
                <a:solidFill>
                  <a:schemeClr val="accent6">
                    <a:lumMod val="75000"/>
                  </a:schemeClr>
                </a:solidFill>
              </a:rPr>
              <a:t>nieuwe deel </a:t>
            </a:r>
            <a:r>
              <a:rPr lang="nl-NL" sz="1400" dirty="0">
                <a:solidFill>
                  <a:schemeClr val="accent6">
                    <a:lumMod val="75000"/>
                  </a:schemeClr>
                </a:solidFill>
              </a:rPr>
              <a:t>van de waterschapsverordening bevindt zich op de bladzijden 127 tot en met </a:t>
            </a:r>
            <a:r>
              <a:rPr lang="nl-NL" sz="1400" dirty="0" smtClean="0">
                <a:solidFill>
                  <a:schemeClr val="accent6">
                    <a:lumMod val="75000"/>
                  </a:schemeClr>
                </a:solidFill>
              </a:rPr>
              <a:t>169 van </a:t>
            </a:r>
            <a:r>
              <a:rPr lang="nl-NL" sz="1400" dirty="0">
                <a:solidFill>
                  <a:schemeClr val="accent6">
                    <a:lumMod val="75000"/>
                  </a:schemeClr>
                </a:solidFill>
              </a:rPr>
              <a:t>dit besluit en is blauw gearceerd.</a:t>
            </a:r>
          </a:p>
        </p:txBody>
      </p:sp>
      <p:pic>
        <p:nvPicPr>
          <p:cNvPr id="14" name="Afbeelding 13"/>
          <p:cNvPicPr>
            <a:picLocks noChangeAspect="1"/>
          </p:cNvPicPr>
          <p:nvPr/>
        </p:nvPicPr>
        <p:blipFill rotWithShape="1">
          <a:blip r:embed="rId4"/>
          <a:srcRect l="22406" t="20847" r="38826" b="3772"/>
          <a:stretch/>
        </p:blipFill>
        <p:spPr>
          <a:xfrm rot="1191465">
            <a:off x="965640" y="590238"/>
            <a:ext cx="2259720" cy="2667624"/>
          </a:xfrm>
          <a:prstGeom prst="rect">
            <a:avLst/>
          </a:prstGeom>
        </p:spPr>
      </p:pic>
      <p:sp>
        <p:nvSpPr>
          <p:cNvPr id="13" name="PIJL-LINKS 12"/>
          <p:cNvSpPr/>
          <p:nvPr/>
        </p:nvSpPr>
        <p:spPr>
          <a:xfrm rot="14362806" flipV="1">
            <a:off x="2392580" y="3551865"/>
            <a:ext cx="928457" cy="146376"/>
          </a:xfrm>
          <a:prstGeom prst="leftArrow">
            <a:avLst/>
          </a:prstGeom>
          <a:solidFill>
            <a:srgbClr val="F173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LINKS 14"/>
          <p:cNvSpPr/>
          <p:nvPr/>
        </p:nvSpPr>
        <p:spPr>
          <a:xfrm rot="10800000" flipV="1">
            <a:off x="9031392" y="-278575"/>
            <a:ext cx="2073006" cy="1623652"/>
          </a:xfrm>
          <a:prstGeom prst="leftArrow">
            <a:avLst/>
          </a:prstGeom>
          <a:solidFill>
            <a:srgbClr val="F173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Zoeko</a:t>
            </a:r>
            <a:r>
              <a:rPr lang="nl-NL" b="1" dirty="0" smtClean="0"/>
              <a:t>pdracht</a:t>
            </a:r>
          </a:p>
          <a:p>
            <a:pPr algn="ctr"/>
            <a:r>
              <a:rPr lang="nl-NL" b="1" dirty="0" smtClean="0"/>
              <a:t>“Drijvende</a:t>
            </a:r>
            <a:r>
              <a:rPr lang="nl-NL" dirty="0" smtClean="0"/>
              <a:t>”</a:t>
            </a:r>
            <a:endParaRPr lang="nl-NL" dirty="0"/>
          </a:p>
        </p:txBody>
      </p:sp>
    </p:spTree>
    <p:extLst>
      <p:ext uri="{BB962C8B-B14F-4D97-AF65-F5344CB8AC3E}">
        <p14:creationId xmlns:p14="http://schemas.microsoft.com/office/powerpoint/2010/main" val="4005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a:srcRect l="16497" t="19057" r="16441" b="3658"/>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538717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Breedbeeld</PresentationFormat>
  <Paragraphs>147</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Wingdings</vt:lpstr>
      <vt:lpstr>Kantoorthema</vt:lpstr>
      <vt:lpstr>De Omgevingswet</vt:lpstr>
      <vt:lpstr>PowerPoint-presentatie</vt:lpstr>
      <vt:lpstr>Een Nederlandse wet  die in 2021 in werking treedt. </vt:lpstr>
      <vt:lpstr>De bedoeling van de Omgevingswet</vt:lpstr>
      <vt:lpstr>PowerPoint-presentatie</vt:lpstr>
      <vt:lpstr>PowerPoint-presentatie</vt:lpstr>
      <vt:lpstr>PowerPoint-presentatie</vt:lpstr>
      <vt:lpstr>PowerPoint-presentatie</vt:lpstr>
      <vt:lpstr>PowerPoint-presentatie</vt:lpstr>
      <vt:lpstr>PowerPoint-presentatie</vt:lpstr>
      <vt:lpstr>PowerPoint-presentatie</vt:lpstr>
      <vt:lpstr>De Omgevingsvisie</vt:lpstr>
      <vt:lpstr>O M G E V I G S P L A N</vt:lpstr>
      <vt:lpstr>Kaart van alle gemeenten in Nederland </vt:lpstr>
      <vt:lpstr>Het Besluit Bouwwerken Leefomgeving (BBL)</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2019-11-15T19:45:10Z</dcterms:created>
  <dcterms:modified xsi:type="dcterms:W3CDTF">2019-11-25T14:36:18Z</dcterms:modified>
</cp:coreProperties>
</file>